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62" r:id="rId4"/>
    <p:sldId id="258" r:id="rId5"/>
    <p:sldId id="263" r:id="rId6"/>
    <p:sldId id="266" r:id="rId7"/>
    <p:sldId id="267" r:id="rId8"/>
    <p:sldId id="259" r:id="rId9"/>
    <p:sldId id="271" r:id="rId10"/>
    <p:sldId id="265" r:id="rId11"/>
    <p:sldId id="260" r:id="rId12"/>
    <p:sldId id="261" r:id="rId13"/>
    <p:sldId id="268" r:id="rId14"/>
    <p:sldId id="274" r:id="rId15"/>
    <p:sldId id="264" r:id="rId16"/>
    <p:sldId id="269" r:id="rId17"/>
    <p:sldId id="270"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p:scale>
          <a:sx n="50" d="100"/>
          <a:sy n="50" d="100"/>
        </p:scale>
        <p:origin x="36"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91EC20-015E-440F-BCDB-2A9695B73355}"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D46D-FAFF-4AE6-9B70-CF0076D49B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135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1EC20-015E-440F-BCDB-2A9695B73355}"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426803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1EC20-015E-440F-BCDB-2A9695B73355}"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128471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1EC20-015E-440F-BCDB-2A9695B73355}"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179462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91EC20-015E-440F-BCDB-2A9695B73355}"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D46D-FAFF-4AE6-9B70-CF0076D49B5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936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91EC20-015E-440F-BCDB-2A9695B73355}"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234859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91EC20-015E-440F-BCDB-2A9695B73355}"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224662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91EC20-015E-440F-BCDB-2A9695B73355}"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847956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191EC20-015E-440F-BCDB-2A9695B73355}" type="datetimeFigureOut">
              <a:rPr lang="en-US" smtClean="0"/>
              <a:t>3/28/2022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4019162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191EC20-015E-440F-BCDB-2A9695B73355}" type="datetimeFigureOut">
              <a:rPr lang="en-US" smtClean="0"/>
              <a:t>3/28/2022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17D46D-FAFF-4AE6-9B70-CF0076D49B53}" type="slidenum">
              <a:rPr lang="en-US" smtClean="0"/>
              <a:t>‹#›</a:t>
            </a:fld>
            <a:endParaRPr lang="en-US"/>
          </a:p>
        </p:txBody>
      </p:sp>
    </p:spTree>
    <p:extLst>
      <p:ext uri="{BB962C8B-B14F-4D97-AF65-F5344CB8AC3E}">
        <p14:creationId xmlns:p14="http://schemas.microsoft.com/office/powerpoint/2010/main" val="93054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91EC20-015E-440F-BCDB-2A9695B73355}"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7D46D-FAFF-4AE6-9B70-CF0076D49B53}" type="slidenum">
              <a:rPr lang="en-US" smtClean="0"/>
              <a:t>‹#›</a:t>
            </a:fld>
            <a:endParaRPr lang="en-US"/>
          </a:p>
        </p:txBody>
      </p:sp>
    </p:spTree>
    <p:extLst>
      <p:ext uri="{BB962C8B-B14F-4D97-AF65-F5344CB8AC3E}">
        <p14:creationId xmlns:p14="http://schemas.microsoft.com/office/powerpoint/2010/main" val="251561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191EC20-015E-440F-BCDB-2A9695B73355}" type="datetimeFigureOut">
              <a:rPr lang="en-US" smtClean="0"/>
              <a:t>3/28/2022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17D46D-FAFF-4AE6-9B70-CF0076D49B5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68575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ingularityhub.com/2016/03/22/technology-feels-like-its-accelerating-because-it-actually-is/" TargetMode="External"/><Relationship Id="rId7" Type="http://schemas.openxmlformats.org/officeDocument/2006/relationships/hyperlink" Target="http://www.reinventingparking.org/2013/08/parking-you-work-on-parking-why.html"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hyperlink" Target="https://ocw.cs.pub.ro/courses/pm/prj2021/apredescu/wirelessweatherstation" TargetMode="Externa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publicdomainpictures.net/en/view-image.php?image=222896&amp;picture=thank-you-milkshake-text-title" TargetMode="External"/><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2017.igem.org/Team:Munich/Hardware/Detector" TargetMode="External"/><Relationship Id="rId7" Type="http://schemas.openxmlformats.org/officeDocument/2006/relationships/image" Target="../media/image8.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hyperlink" Target="http://www.teachmemicro.com/flame-sensor-project-comprehensive-guide/"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livescience.com/50260-infrared-radiation.html"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General-purpose_input/output" TargetMode="External"/><Relationship Id="rId3" Type="http://schemas.openxmlformats.org/officeDocument/2006/relationships/hyperlink" Target="https://arduino.stackovernet.com/es/q/11627" TargetMode="External"/><Relationship Id="rId7" Type="http://schemas.openxmlformats.org/officeDocument/2006/relationships/hyperlink" Target="https://github.com/espressif/ESP8266_NONOS_SDK" TargetMode="Externa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hyperlink" Target="https://github.com/pellepl/spiffs" TargetMode="External"/><Relationship Id="rId5" Type="http://schemas.openxmlformats.org/officeDocument/2006/relationships/hyperlink" Target="http://espressif.com/products/esp8266/" TargetMode="External"/><Relationship Id="rId4" Type="http://schemas.openxmlformats.org/officeDocument/2006/relationships/hyperlink" Target="https://www.lua.org/" TargetMode="Externa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fsharpforfunandprofit.com/posts/recipe-part1/"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journalistsresource.org/studies/economics/jobs/working-from-home-telework-research/"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3EBC-FDD4-4CD5-B0A8-F6FDCBFA5CAB}"/>
              </a:ext>
            </a:extLst>
          </p:cNvPr>
          <p:cNvSpPr>
            <a:spLocks noGrp="1"/>
          </p:cNvSpPr>
          <p:nvPr>
            <p:ph type="ctrTitle"/>
          </p:nvPr>
        </p:nvSpPr>
        <p:spPr>
          <a:xfrm>
            <a:off x="647700" y="563563"/>
            <a:ext cx="9144000" cy="2387600"/>
          </a:xfrm>
        </p:spPr>
        <p:txBody>
          <a:bodyPr>
            <a:normAutofit fontScale="90000"/>
          </a:bodyPr>
          <a:lstStyle/>
          <a:p>
            <a:r>
              <a:rPr lang="en-US" dirty="0">
                <a:latin typeface="Algerian" panose="04020705040A02060702" pitchFamily="82" charset="0"/>
              </a:rPr>
              <a:t>COMPUTER HARDWARE AND SOFTWARE</a:t>
            </a:r>
          </a:p>
        </p:txBody>
      </p:sp>
      <p:sp>
        <p:nvSpPr>
          <p:cNvPr id="3" name="Subtitle 2">
            <a:extLst>
              <a:ext uri="{FF2B5EF4-FFF2-40B4-BE49-F238E27FC236}">
                <a16:creationId xmlns:a16="http://schemas.microsoft.com/office/drawing/2014/main" id="{36D5618F-C594-43A7-8B53-7D615C7B453D}"/>
              </a:ext>
            </a:extLst>
          </p:cNvPr>
          <p:cNvSpPr>
            <a:spLocks noGrp="1"/>
          </p:cNvSpPr>
          <p:nvPr>
            <p:ph type="subTitle" idx="1"/>
          </p:nvPr>
        </p:nvSpPr>
        <p:spPr>
          <a:xfrm>
            <a:off x="1524000" y="3602037"/>
            <a:ext cx="9829800" cy="2692399"/>
          </a:xfrm>
        </p:spPr>
        <p:txBody>
          <a:bodyPr>
            <a:normAutofit/>
          </a:bodyPr>
          <a:lstStyle/>
          <a:p>
            <a:pPr algn="r"/>
            <a:r>
              <a:rPr lang="en-US" sz="3600" b="1" dirty="0">
                <a:latin typeface="Bradley Hand ITC" panose="03070402050302030203" pitchFamily="66" charset="0"/>
              </a:rPr>
              <a:t>SUBMITTED BY </a:t>
            </a:r>
          </a:p>
          <a:p>
            <a:pPr algn="r"/>
            <a:r>
              <a:rPr lang="en-US" sz="3600" b="1" dirty="0">
                <a:latin typeface="Bradley Hand ITC" panose="03070402050302030203" pitchFamily="66" charset="0"/>
              </a:rPr>
              <a:t>Vishal Verma(2019UCO1563)</a:t>
            </a:r>
          </a:p>
          <a:p>
            <a:pPr algn="r"/>
            <a:r>
              <a:rPr lang="en-US" sz="3600" b="1" dirty="0">
                <a:latin typeface="Bradley Hand ITC" panose="03070402050302030203" pitchFamily="66" charset="0"/>
              </a:rPr>
              <a:t>Rijul Garg(2019UCO1570)</a:t>
            </a:r>
          </a:p>
          <a:p>
            <a:pPr algn="r"/>
            <a:r>
              <a:rPr lang="en-US" sz="3600" b="1" dirty="0">
                <a:latin typeface="Bradley Hand ITC" panose="03070402050302030203" pitchFamily="66" charset="0"/>
              </a:rPr>
              <a:t>Riju Tejas Singh(2019UCO1572)</a:t>
            </a:r>
          </a:p>
          <a:p>
            <a:pPr algn="r"/>
            <a:endParaRPr lang="en-US" sz="3600" b="1" dirty="0">
              <a:latin typeface="Bradley Hand ITC" panose="03070402050302030203" pitchFamily="66" charset="0"/>
            </a:endParaRPr>
          </a:p>
        </p:txBody>
      </p:sp>
    </p:spTree>
    <p:extLst>
      <p:ext uri="{BB962C8B-B14F-4D97-AF65-F5344CB8AC3E}">
        <p14:creationId xmlns:p14="http://schemas.microsoft.com/office/powerpoint/2010/main" val="874546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la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1652-9883-4B34-B38D-11D8C60910E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4082EA-C2CA-44E2-92B5-B8BE79F0C042}"/>
              </a:ext>
            </a:extLst>
          </p:cNvPr>
          <p:cNvPicPr>
            <a:picLocks noGrp="1" noChangeAspect="1"/>
          </p:cNvPicPr>
          <p:nvPr>
            <p:ph idx="1"/>
          </p:nvPr>
        </p:nvPicPr>
        <p:blipFill>
          <a:blip r:embed="rId2"/>
          <a:stretch>
            <a:fillRect/>
          </a:stretch>
        </p:blipFill>
        <p:spPr>
          <a:xfrm>
            <a:off x="193437" y="365125"/>
            <a:ext cx="12093361" cy="6127750"/>
          </a:xfrm>
        </p:spPr>
      </p:pic>
    </p:spTree>
    <p:extLst>
      <p:ext uri="{BB962C8B-B14F-4D97-AF65-F5344CB8AC3E}">
        <p14:creationId xmlns:p14="http://schemas.microsoft.com/office/powerpoint/2010/main" val="193930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shingle">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8578-D179-4C7D-A04F-A5BD0373513A}"/>
              </a:ext>
            </a:extLst>
          </p:cNvPr>
          <p:cNvSpPr>
            <a:spLocks noGrp="1"/>
          </p:cNvSpPr>
          <p:nvPr>
            <p:ph type="title"/>
          </p:nvPr>
        </p:nvSpPr>
        <p:spPr>
          <a:xfrm>
            <a:off x="1138589" y="156065"/>
            <a:ext cx="10058400" cy="798854"/>
          </a:xfrm>
        </p:spPr>
        <p:txBody>
          <a:bodyPr/>
          <a:lstStyle/>
          <a:p>
            <a:pPr algn="ctr"/>
            <a:r>
              <a:rPr lang="en-US" dirty="0">
                <a:latin typeface="Algerian" panose="04020705040A02060702" pitchFamily="82" charset="0"/>
              </a:rPr>
              <a:t>CODE</a:t>
            </a:r>
          </a:p>
        </p:txBody>
      </p:sp>
      <p:pic>
        <p:nvPicPr>
          <p:cNvPr id="13" name="Content Placeholder 12">
            <a:extLst>
              <a:ext uri="{FF2B5EF4-FFF2-40B4-BE49-F238E27FC236}">
                <a16:creationId xmlns:a16="http://schemas.microsoft.com/office/drawing/2014/main" id="{5A98E9CF-25C9-4C4C-9B60-A57FBB584A1A}"/>
              </a:ext>
            </a:extLst>
          </p:cNvPr>
          <p:cNvPicPr>
            <a:picLocks noGrp="1" noChangeAspect="1"/>
          </p:cNvPicPr>
          <p:nvPr>
            <p:ph sz="half" idx="1"/>
          </p:nvPr>
        </p:nvPicPr>
        <p:blipFill>
          <a:blip r:embed="rId2"/>
          <a:stretch>
            <a:fillRect/>
          </a:stretch>
        </p:blipFill>
        <p:spPr>
          <a:xfrm>
            <a:off x="6838950" y="938506"/>
            <a:ext cx="4743450" cy="5535319"/>
          </a:xfrm>
        </p:spPr>
      </p:pic>
      <p:pic>
        <p:nvPicPr>
          <p:cNvPr id="17" name="Picture 16">
            <a:extLst>
              <a:ext uri="{FF2B5EF4-FFF2-40B4-BE49-F238E27FC236}">
                <a16:creationId xmlns:a16="http://schemas.microsoft.com/office/drawing/2014/main" id="{33E7DA82-8ECB-41D9-822D-72D6E598ABAC}"/>
              </a:ext>
            </a:extLst>
          </p:cNvPr>
          <p:cNvPicPr>
            <a:picLocks noChangeAspect="1"/>
          </p:cNvPicPr>
          <p:nvPr/>
        </p:nvPicPr>
        <p:blipFill>
          <a:blip r:embed="rId3"/>
          <a:stretch>
            <a:fillRect/>
          </a:stretch>
        </p:blipFill>
        <p:spPr>
          <a:xfrm>
            <a:off x="457200" y="938506"/>
            <a:ext cx="5039428" cy="5763429"/>
          </a:xfrm>
          <a:prstGeom prst="rect">
            <a:avLst/>
          </a:prstGeom>
        </p:spPr>
      </p:pic>
    </p:spTree>
    <p:extLst>
      <p:ext uri="{BB962C8B-B14F-4D97-AF65-F5344CB8AC3E}">
        <p14:creationId xmlns:p14="http://schemas.microsoft.com/office/powerpoint/2010/main" val="38851201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diagBrick">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D5739-9003-4943-9615-5D6A064E75C2}"/>
              </a:ext>
            </a:extLst>
          </p:cNvPr>
          <p:cNvSpPr>
            <a:spLocks noGrp="1"/>
          </p:cNvSpPr>
          <p:nvPr>
            <p:ph type="title"/>
          </p:nvPr>
        </p:nvSpPr>
        <p:spPr>
          <a:xfrm>
            <a:off x="1066800" y="365125"/>
            <a:ext cx="10058400" cy="863382"/>
          </a:xfrm>
        </p:spPr>
        <p:txBody>
          <a:bodyPr/>
          <a:lstStyle/>
          <a:p>
            <a:pPr algn="ctr"/>
            <a:r>
              <a:rPr lang="en-US" dirty="0">
                <a:latin typeface="Algerian" panose="04020705040A02060702" pitchFamily="82" charset="0"/>
              </a:rPr>
              <a:t>CODE</a:t>
            </a:r>
          </a:p>
        </p:txBody>
      </p:sp>
      <p:pic>
        <p:nvPicPr>
          <p:cNvPr id="5" name="Content Placeholder 4">
            <a:extLst>
              <a:ext uri="{FF2B5EF4-FFF2-40B4-BE49-F238E27FC236}">
                <a16:creationId xmlns:a16="http://schemas.microsoft.com/office/drawing/2014/main" id="{BFA48F26-8B24-4A6E-A8FB-F3F3EBFCA257}"/>
              </a:ext>
            </a:extLst>
          </p:cNvPr>
          <p:cNvPicPr>
            <a:picLocks noGrp="1" noChangeAspect="1"/>
          </p:cNvPicPr>
          <p:nvPr>
            <p:ph idx="1"/>
          </p:nvPr>
        </p:nvPicPr>
        <p:blipFill>
          <a:blip r:embed="rId2"/>
          <a:stretch>
            <a:fillRect/>
          </a:stretch>
        </p:blipFill>
        <p:spPr>
          <a:xfrm>
            <a:off x="536239" y="1498103"/>
            <a:ext cx="5197811" cy="4994772"/>
          </a:xfrm>
        </p:spPr>
      </p:pic>
      <p:pic>
        <p:nvPicPr>
          <p:cNvPr id="7" name="Picture 6">
            <a:extLst>
              <a:ext uri="{FF2B5EF4-FFF2-40B4-BE49-F238E27FC236}">
                <a16:creationId xmlns:a16="http://schemas.microsoft.com/office/drawing/2014/main" id="{B76A3B8B-B4D6-4146-8A27-E3C6A2B34FA7}"/>
              </a:ext>
            </a:extLst>
          </p:cNvPr>
          <p:cNvPicPr>
            <a:picLocks noChangeAspect="1"/>
          </p:cNvPicPr>
          <p:nvPr/>
        </p:nvPicPr>
        <p:blipFill>
          <a:blip r:embed="rId3"/>
          <a:stretch>
            <a:fillRect/>
          </a:stretch>
        </p:blipFill>
        <p:spPr>
          <a:xfrm>
            <a:off x="6457949" y="1291074"/>
            <a:ext cx="5029201" cy="5233373"/>
          </a:xfrm>
          <a:prstGeom prst="rect">
            <a:avLst/>
          </a:prstGeom>
        </p:spPr>
      </p:pic>
    </p:spTree>
    <p:extLst>
      <p:ext uri="{BB962C8B-B14F-4D97-AF65-F5344CB8AC3E}">
        <p14:creationId xmlns:p14="http://schemas.microsoft.com/office/powerpoint/2010/main" val="29431359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wave">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B8BC-69E6-45AC-B802-163E0D6FB7D4}"/>
              </a:ext>
            </a:extLst>
          </p:cNvPr>
          <p:cNvSpPr>
            <a:spLocks noGrp="1"/>
          </p:cNvSpPr>
          <p:nvPr>
            <p:ph type="title"/>
          </p:nvPr>
        </p:nvSpPr>
        <p:spPr>
          <a:xfrm>
            <a:off x="2926080" y="1052430"/>
            <a:ext cx="10058400" cy="1028484"/>
          </a:xfrm>
        </p:spPr>
        <p:txBody>
          <a:bodyPr>
            <a:normAutofit/>
          </a:bodyPr>
          <a:lstStyle/>
          <a:p>
            <a:pPr algn="ctr"/>
            <a:r>
              <a:rPr lang="en-US" sz="6000" dirty="0">
                <a:latin typeface="Algerian" panose="04020705040A02060702" pitchFamily="82" charset="0"/>
              </a:rPr>
              <a:t>OUR HARDWARE </a:t>
            </a:r>
          </a:p>
        </p:txBody>
      </p:sp>
      <p:pic>
        <p:nvPicPr>
          <p:cNvPr id="5" name="Content Placeholder 4">
            <a:extLst>
              <a:ext uri="{FF2B5EF4-FFF2-40B4-BE49-F238E27FC236}">
                <a16:creationId xmlns:a16="http://schemas.microsoft.com/office/drawing/2014/main" id="{190EEACD-AC72-42DA-ADA9-AFDE19AED219}"/>
              </a:ext>
            </a:extLst>
          </p:cNvPr>
          <p:cNvPicPr>
            <a:picLocks noGrp="1" noChangeAspect="1"/>
          </p:cNvPicPr>
          <p:nvPr>
            <p:ph idx="1"/>
          </p:nvPr>
        </p:nvPicPr>
        <p:blipFill>
          <a:blip r:embed="rId2"/>
          <a:stretch>
            <a:fillRect/>
          </a:stretch>
        </p:blipFill>
        <p:spPr>
          <a:xfrm rot="16200000">
            <a:off x="476057" y="-476056"/>
            <a:ext cx="3773594" cy="4725707"/>
          </a:xfrm>
        </p:spPr>
      </p:pic>
      <p:pic>
        <p:nvPicPr>
          <p:cNvPr id="9" name="Picture 8">
            <a:extLst>
              <a:ext uri="{FF2B5EF4-FFF2-40B4-BE49-F238E27FC236}">
                <a16:creationId xmlns:a16="http://schemas.microsoft.com/office/drawing/2014/main" id="{43C7ACE5-E1B7-4570-B964-D655F64F6B5A}"/>
              </a:ext>
            </a:extLst>
          </p:cNvPr>
          <p:cNvPicPr>
            <a:picLocks noChangeAspect="1"/>
          </p:cNvPicPr>
          <p:nvPr/>
        </p:nvPicPr>
        <p:blipFill>
          <a:blip r:embed="rId3"/>
          <a:stretch>
            <a:fillRect/>
          </a:stretch>
        </p:blipFill>
        <p:spPr>
          <a:xfrm>
            <a:off x="3219450" y="3133343"/>
            <a:ext cx="8972550" cy="3550951"/>
          </a:xfrm>
          <a:prstGeom prst="rect">
            <a:avLst/>
          </a:prstGeom>
        </p:spPr>
      </p:pic>
    </p:spTree>
    <p:extLst>
      <p:ext uri="{BB962C8B-B14F-4D97-AF65-F5344CB8AC3E}">
        <p14:creationId xmlns:p14="http://schemas.microsoft.com/office/powerpoint/2010/main" val="2777539494"/>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bg>
      <p:bgPr>
        <a:pattFill prst="narHorz">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1181-882A-452F-B1F1-A591A8D8E502}"/>
              </a:ext>
            </a:extLst>
          </p:cNvPr>
          <p:cNvSpPr>
            <a:spLocks noGrp="1"/>
          </p:cNvSpPr>
          <p:nvPr>
            <p:ph type="title"/>
          </p:nvPr>
        </p:nvSpPr>
        <p:spPr>
          <a:xfrm>
            <a:off x="1373504" y="102838"/>
            <a:ext cx="10058400" cy="918210"/>
          </a:xfrm>
        </p:spPr>
        <p:txBody>
          <a:bodyPr/>
          <a:lstStyle/>
          <a:p>
            <a:pPr algn="ctr"/>
            <a:r>
              <a:rPr lang="en-US" dirty="0">
                <a:latin typeface="Algerian" panose="04020705040A02060702" pitchFamily="82" charset="0"/>
              </a:rPr>
              <a:t>Demonstration Video</a:t>
            </a:r>
          </a:p>
        </p:txBody>
      </p:sp>
      <p:pic>
        <p:nvPicPr>
          <p:cNvPr id="4" name="chs">
            <a:hlinkClick r:id="" action="ppaction://media"/>
            <a:extLst>
              <a:ext uri="{FF2B5EF4-FFF2-40B4-BE49-F238E27FC236}">
                <a16:creationId xmlns:a16="http://schemas.microsoft.com/office/drawing/2014/main" id="{873889D0-438E-44B1-8876-5FA70856CB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3691404" y="-1609837"/>
            <a:ext cx="5422601" cy="11307396"/>
          </a:xfrm>
        </p:spPr>
      </p:pic>
    </p:spTree>
    <p:extLst>
      <p:ext uri="{BB962C8B-B14F-4D97-AF65-F5344CB8AC3E}">
        <p14:creationId xmlns:p14="http://schemas.microsoft.com/office/powerpoint/2010/main" val="37505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sphere">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1DBD-95FD-4AAD-A663-7D8BB9D73713}"/>
              </a:ext>
            </a:extLst>
          </p:cNvPr>
          <p:cNvSpPr>
            <a:spLocks noGrp="1"/>
          </p:cNvSpPr>
          <p:nvPr>
            <p:ph type="title"/>
          </p:nvPr>
        </p:nvSpPr>
        <p:spPr>
          <a:xfrm>
            <a:off x="1066800" y="265936"/>
            <a:ext cx="10058400" cy="889228"/>
          </a:xfrm>
        </p:spPr>
        <p:txBody>
          <a:bodyPr/>
          <a:lstStyle/>
          <a:p>
            <a:pPr algn="ctr"/>
            <a:r>
              <a:rPr lang="en-US" dirty="0">
                <a:latin typeface="Algerian" panose="04020705040A02060702" pitchFamily="82" charset="0"/>
              </a:rPr>
              <a:t>DEMONSTRATION Video</a:t>
            </a:r>
          </a:p>
        </p:txBody>
      </p:sp>
      <p:pic>
        <p:nvPicPr>
          <p:cNvPr id="7" name="demo1">
            <a:hlinkClick r:id="" action="ppaction://media"/>
            <a:extLst>
              <a:ext uri="{FF2B5EF4-FFF2-40B4-BE49-F238E27FC236}">
                <a16:creationId xmlns:a16="http://schemas.microsoft.com/office/drawing/2014/main" id="{D5AD0791-C074-4788-815A-5C94959482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3641115" y="-1871589"/>
            <a:ext cx="5436900" cy="11490405"/>
          </a:xfrm>
        </p:spPr>
      </p:pic>
    </p:spTree>
    <p:extLst>
      <p:ext uri="{BB962C8B-B14F-4D97-AF65-F5344CB8AC3E}">
        <p14:creationId xmlns:p14="http://schemas.microsoft.com/office/powerpoint/2010/main" val="350060986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3DBF-CD38-401B-9C09-9C62D663F867}"/>
              </a:ext>
            </a:extLst>
          </p:cNvPr>
          <p:cNvSpPr>
            <a:spLocks noGrp="1"/>
          </p:cNvSpPr>
          <p:nvPr>
            <p:ph type="title"/>
          </p:nvPr>
        </p:nvSpPr>
        <p:spPr>
          <a:xfrm>
            <a:off x="1066800" y="285750"/>
            <a:ext cx="10058400" cy="899160"/>
          </a:xfrm>
        </p:spPr>
        <p:txBody>
          <a:bodyPr/>
          <a:lstStyle/>
          <a:p>
            <a:pPr algn="ctr"/>
            <a:r>
              <a:rPr lang="en-US" dirty="0">
                <a:latin typeface="Algerian" panose="04020705040A02060702" pitchFamily="82" charset="0"/>
              </a:rPr>
              <a:t>OUR MOBILE APP</a:t>
            </a:r>
          </a:p>
        </p:txBody>
      </p:sp>
      <p:pic>
        <p:nvPicPr>
          <p:cNvPr id="5" name="Content Placeholder 4">
            <a:extLst>
              <a:ext uri="{FF2B5EF4-FFF2-40B4-BE49-F238E27FC236}">
                <a16:creationId xmlns:a16="http://schemas.microsoft.com/office/drawing/2014/main" id="{D02619BC-05B6-496C-8AEE-5E8C7EF68C4C}"/>
              </a:ext>
            </a:extLst>
          </p:cNvPr>
          <p:cNvPicPr>
            <a:picLocks noGrp="1" noChangeAspect="1"/>
          </p:cNvPicPr>
          <p:nvPr>
            <p:ph idx="1"/>
          </p:nvPr>
        </p:nvPicPr>
        <p:blipFill>
          <a:blip r:embed="rId2"/>
          <a:stretch>
            <a:fillRect/>
          </a:stretch>
        </p:blipFill>
        <p:spPr>
          <a:xfrm>
            <a:off x="342901" y="1828801"/>
            <a:ext cx="3714750" cy="4192588"/>
          </a:xfrm>
        </p:spPr>
      </p:pic>
      <p:pic>
        <p:nvPicPr>
          <p:cNvPr id="7" name="Picture 6">
            <a:extLst>
              <a:ext uri="{FF2B5EF4-FFF2-40B4-BE49-F238E27FC236}">
                <a16:creationId xmlns:a16="http://schemas.microsoft.com/office/drawing/2014/main" id="{A1275F50-ED0C-46C5-8806-EA05FC8C2DD3}"/>
              </a:ext>
            </a:extLst>
          </p:cNvPr>
          <p:cNvPicPr>
            <a:picLocks noChangeAspect="1"/>
          </p:cNvPicPr>
          <p:nvPr/>
        </p:nvPicPr>
        <p:blipFill>
          <a:blip r:embed="rId3"/>
          <a:stretch>
            <a:fillRect/>
          </a:stretch>
        </p:blipFill>
        <p:spPr>
          <a:xfrm>
            <a:off x="4419601" y="1828801"/>
            <a:ext cx="3714750" cy="4220164"/>
          </a:xfrm>
          <a:prstGeom prst="rect">
            <a:avLst/>
          </a:prstGeom>
        </p:spPr>
      </p:pic>
      <p:pic>
        <p:nvPicPr>
          <p:cNvPr id="11" name="Picture 10">
            <a:extLst>
              <a:ext uri="{FF2B5EF4-FFF2-40B4-BE49-F238E27FC236}">
                <a16:creationId xmlns:a16="http://schemas.microsoft.com/office/drawing/2014/main" id="{3B8AEAF8-4A42-4126-AAE6-8781295A432B}"/>
              </a:ext>
            </a:extLst>
          </p:cNvPr>
          <p:cNvPicPr>
            <a:picLocks noChangeAspect="1"/>
          </p:cNvPicPr>
          <p:nvPr/>
        </p:nvPicPr>
        <p:blipFill>
          <a:blip r:embed="rId4"/>
          <a:stretch>
            <a:fillRect/>
          </a:stretch>
        </p:blipFill>
        <p:spPr>
          <a:xfrm>
            <a:off x="8496301" y="1828801"/>
            <a:ext cx="3352798" cy="4357981"/>
          </a:xfrm>
          <a:prstGeom prst="rect">
            <a:avLst/>
          </a:prstGeom>
        </p:spPr>
      </p:pic>
    </p:spTree>
    <p:extLst>
      <p:ext uri="{BB962C8B-B14F-4D97-AF65-F5344CB8AC3E}">
        <p14:creationId xmlns:p14="http://schemas.microsoft.com/office/powerpoint/2010/main" val="51457730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trellis">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4F51-CF39-4221-A8FD-19633118B530}"/>
              </a:ext>
            </a:extLst>
          </p:cNvPr>
          <p:cNvSpPr>
            <a:spLocks noGrp="1"/>
          </p:cNvSpPr>
          <p:nvPr>
            <p:ph type="title"/>
          </p:nvPr>
        </p:nvSpPr>
        <p:spPr>
          <a:xfrm>
            <a:off x="1066800" y="209550"/>
            <a:ext cx="10058400" cy="1051560"/>
          </a:xfrm>
        </p:spPr>
        <p:txBody>
          <a:bodyPr>
            <a:normAutofit/>
          </a:bodyPr>
          <a:lstStyle/>
          <a:p>
            <a:pPr algn="ctr"/>
            <a:r>
              <a:rPr lang="en-US" sz="6000" dirty="0">
                <a:latin typeface="Algerian" panose="04020705040A02060702" pitchFamily="82" charset="0"/>
              </a:rPr>
              <a:t>OUR web APP</a:t>
            </a:r>
          </a:p>
        </p:txBody>
      </p:sp>
      <p:pic>
        <p:nvPicPr>
          <p:cNvPr id="5" name="Content Placeholder 4">
            <a:extLst>
              <a:ext uri="{FF2B5EF4-FFF2-40B4-BE49-F238E27FC236}">
                <a16:creationId xmlns:a16="http://schemas.microsoft.com/office/drawing/2014/main" id="{98E84957-761D-4F35-93FB-51522D727556}"/>
              </a:ext>
            </a:extLst>
          </p:cNvPr>
          <p:cNvPicPr>
            <a:picLocks noGrp="1" noChangeAspect="1"/>
          </p:cNvPicPr>
          <p:nvPr>
            <p:ph idx="1"/>
          </p:nvPr>
        </p:nvPicPr>
        <p:blipFill>
          <a:blip r:embed="rId2"/>
          <a:stretch>
            <a:fillRect/>
          </a:stretch>
        </p:blipFill>
        <p:spPr>
          <a:xfrm>
            <a:off x="381000" y="1182262"/>
            <a:ext cx="11811000" cy="5675738"/>
          </a:xfrm>
        </p:spPr>
      </p:pic>
    </p:spTree>
    <p:extLst>
      <p:ext uri="{BB962C8B-B14F-4D97-AF65-F5344CB8AC3E}">
        <p14:creationId xmlns:p14="http://schemas.microsoft.com/office/powerpoint/2010/main" val="16331880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extLst>
              <a:ext uri="{837473B0-CC2E-450A-ABE3-18F120FF3D39}">
                <a1611:picAttrSrcUrl xmlns:a1611="http://schemas.microsoft.com/office/drawing/2016/11/main" r:id="rId3"/>
              </a:ext>
            </a:extLst>
          </a:blip>
          <a:srcRect/>
          <a:stretch>
            <a:fillRect l="-18000" r="-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1542-73E9-45E0-8835-76C2629A9B06}"/>
              </a:ext>
            </a:extLst>
          </p:cNvPr>
          <p:cNvSpPr>
            <a:spLocks noGrp="1"/>
          </p:cNvSpPr>
          <p:nvPr>
            <p:ph type="title"/>
          </p:nvPr>
        </p:nvSpPr>
        <p:spPr>
          <a:xfrm>
            <a:off x="533400" y="491701"/>
            <a:ext cx="10058400" cy="994410"/>
          </a:xfrm>
        </p:spPr>
        <p:txBody>
          <a:bodyPr/>
          <a:lstStyle/>
          <a:p>
            <a:r>
              <a:rPr lang="en-US" dirty="0">
                <a:latin typeface="Algerian" panose="04020705040A02060702" pitchFamily="82" charset="0"/>
              </a:rPr>
              <a:t>FUTURE ADVANCEMENT</a:t>
            </a:r>
          </a:p>
        </p:txBody>
      </p:sp>
      <p:sp>
        <p:nvSpPr>
          <p:cNvPr id="3" name="Content Placeholder 2">
            <a:extLst>
              <a:ext uri="{FF2B5EF4-FFF2-40B4-BE49-F238E27FC236}">
                <a16:creationId xmlns:a16="http://schemas.microsoft.com/office/drawing/2014/main" id="{9C0C64E0-2BF2-41C5-A790-1267BC498E11}"/>
              </a:ext>
            </a:extLst>
          </p:cNvPr>
          <p:cNvSpPr>
            <a:spLocks noGrp="1"/>
          </p:cNvSpPr>
          <p:nvPr>
            <p:ph idx="1"/>
          </p:nvPr>
        </p:nvSpPr>
        <p:spPr>
          <a:xfrm>
            <a:off x="533401" y="1845734"/>
            <a:ext cx="7609114" cy="4023360"/>
          </a:xfrm>
        </p:spPr>
        <p:txBody>
          <a:bodyPr>
            <a:normAutofit/>
          </a:bodyPr>
          <a:lstStyle/>
          <a:p>
            <a:r>
              <a:rPr lang="en-US" sz="2800" b="1" dirty="0">
                <a:latin typeface="Bradley Hand ITC" panose="03070402050302030203" pitchFamily="66" charset="0"/>
              </a:rPr>
              <a:t>This project can be extended to different parking areas in the locality and the system will recommend you the most nearest parking area where there is any empty slot.</a:t>
            </a:r>
          </a:p>
          <a:p>
            <a:endParaRPr lang="en-US" sz="2800" b="1" dirty="0">
              <a:latin typeface="Bradley Hand ITC" panose="03070402050302030203" pitchFamily="66" charset="0"/>
            </a:endParaRPr>
          </a:p>
          <a:p>
            <a:r>
              <a:rPr lang="en-US" sz="2800" b="1" dirty="0">
                <a:latin typeface="Bradley Hand ITC" panose="03070402050302030203" pitchFamily="66" charset="0"/>
              </a:rPr>
              <a:t>Or this can be extended with the camera surveillance system of the parking area and the parking slot can be distinguished on the bases of the vehicle size like bus, car, and bikes etc.</a:t>
            </a:r>
          </a:p>
          <a:p>
            <a:endParaRPr lang="en-US" sz="2800" b="1" dirty="0">
              <a:latin typeface="Bradley Hand ITC" panose="03070402050302030203" pitchFamily="66" charset="0"/>
            </a:endParaRPr>
          </a:p>
          <a:p>
            <a:endParaRPr lang="en-US" sz="2800" b="1" dirty="0">
              <a:latin typeface="Bradley Hand ITC" panose="03070402050302030203" pitchFamily="66" charset="0"/>
            </a:endParaRPr>
          </a:p>
        </p:txBody>
      </p:sp>
      <p:pic>
        <p:nvPicPr>
          <p:cNvPr id="5" name="Picture 4">
            <a:extLst>
              <a:ext uri="{FF2B5EF4-FFF2-40B4-BE49-F238E27FC236}">
                <a16:creationId xmlns:a16="http://schemas.microsoft.com/office/drawing/2014/main" id="{09AB58F9-B39E-41F6-9931-C851BD9916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42514" y="3685760"/>
            <a:ext cx="4049486" cy="2625838"/>
          </a:xfrm>
          <a:prstGeom prst="rect">
            <a:avLst/>
          </a:prstGeom>
        </p:spPr>
      </p:pic>
      <p:pic>
        <p:nvPicPr>
          <p:cNvPr id="8" name="Picture 7">
            <a:extLst>
              <a:ext uri="{FF2B5EF4-FFF2-40B4-BE49-F238E27FC236}">
                <a16:creationId xmlns:a16="http://schemas.microsoft.com/office/drawing/2014/main" id="{214D41D3-E0E1-4BCC-AEF0-731AFEE74AE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142514" y="546402"/>
            <a:ext cx="4049486" cy="2480602"/>
          </a:xfrm>
          <a:prstGeom prst="rect">
            <a:avLst/>
          </a:prstGeom>
        </p:spPr>
      </p:pic>
    </p:spTree>
    <p:extLst>
      <p:ext uri="{BB962C8B-B14F-4D97-AF65-F5344CB8AC3E}">
        <p14:creationId xmlns:p14="http://schemas.microsoft.com/office/powerpoint/2010/main" val="6929247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80">
                                          <p:stCondLst>
                                            <p:cond delay="0"/>
                                          </p:stCondLst>
                                        </p:cTn>
                                        <p:tgtEl>
                                          <p:spTgt spid="2"/>
                                        </p:tgtEl>
                                      </p:cBhvr>
                                    </p:animEffect>
                                    <p:anim calcmode="lin" valueType="num">
                                      <p:cBhvr>
                                        <p:cTn id="2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gtEl>
                                      </p:cBhvr>
                                      <p:to x="100000" y="60000"/>
                                    </p:animScale>
                                    <p:animScale>
                                      <p:cBhvr>
                                        <p:cTn id="26" dur="166" decel="50000">
                                          <p:stCondLst>
                                            <p:cond delay="676"/>
                                          </p:stCondLst>
                                        </p:cTn>
                                        <p:tgtEl>
                                          <p:spTgt spid="2"/>
                                        </p:tgtEl>
                                      </p:cBhvr>
                                      <p:to x="100000" y="100000"/>
                                    </p:animScale>
                                    <p:animScale>
                                      <p:cBhvr>
                                        <p:cTn id="27" dur="26">
                                          <p:stCondLst>
                                            <p:cond delay="1312"/>
                                          </p:stCondLst>
                                        </p:cTn>
                                        <p:tgtEl>
                                          <p:spTgt spid="2"/>
                                        </p:tgtEl>
                                      </p:cBhvr>
                                      <p:to x="100000" y="80000"/>
                                    </p:animScale>
                                    <p:animScale>
                                      <p:cBhvr>
                                        <p:cTn id="28" dur="166" decel="50000">
                                          <p:stCondLst>
                                            <p:cond delay="1338"/>
                                          </p:stCondLst>
                                        </p:cTn>
                                        <p:tgtEl>
                                          <p:spTgt spid="2"/>
                                        </p:tgtEl>
                                      </p:cBhvr>
                                      <p:to x="100000" y="100000"/>
                                    </p:animScale>
                                    <p:animScale>
                                      <p:cBhvr>
                                        <p:cTn id="29" dur="26">
                                          <p:stCondLst>
                                            <p:cond delay="1642"/>
                                          </p:stCondLst>
                                        </p:cTn>
                                        <p:tgtEl>
                                          <p:spTgt spid="2"/>
                                        </p:tgtEl>
                                      </p:cBhvr>
                                      <p:to x="100000" y="90000"/>
                                    </p:animScale>
                                    <p:animScale>
                                      <p:cBhvr>
                                        <p:cTn id="30" dur="166" decel="50000">
                                          <p:stCondLst>
                                            <p:cond delay="1668"/>
                                          </p:stCondLst>
                                        </p:cTn>
                                        <p:tgtEl>
                                          <p:spTgt spid="2"/>
                                        </p:tgtEl>
                                      </p:cBhvr>
                                      <p:to x="100000" y="100000"/>
                                    </p:animScale>
                                    <p:animScale>
                                      <p:cBhvr>
                                        <p:cTn id="31" dur="26">
                                          <p:stCondLst>
                                            <p:cond delay="1808"/>
                                          </p:stCondLst>
                                        </p:cTn>
                                        <p:tgtEl>
                                          <p:spTgt spid="2"/>
                                        </p:tgtEl>
                                      </p:cBhvr>
                                      <p:to x="100000" y="95000"/>
                                    </p:animScale>
                                    <p:animScale>
                                      <p:cBhvr>
                                        <p:cTn id="3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BFB32D-CE8B-49CF-BD54-D34856DAF10A}"/>
              </a:ext>
            </a:extLst>
          </p:cNvPr>
          <p:cNvSpPr>
            <a:spLocks noGrp="1"/>
          </p:cNvSpPr>
          <p:nvPr>
            <p:ph type="ctrTitle"/>
          </p:nvPr>
        </p:nvSpPr>
        <p:spPr/>
        <p:txBody>
          <a:bodyPr>
            <a:normAutofit fontScale="90000"/>
          </a:bodyPr>
          <a:lstStyle/>
          <a:p>
            <a:pPr algn="ctr"/>
            <a:r>
              <a:rPr lang="en-US" sz="14900" dirty="0">
                <a:latin typeface="Algerian" panose="04020705040A02060702" pitchFamily="82" charset="0"/>
              </a:rPr>
              <a:t>THANK YOU!!</a:t>
            </a:r>
          </a:p>
        </p:txBody>
      </p:sp>
    </p:spTree>
    <p:extLst>
      <p:ext uri="{BB962C8B-B14F-4D97-AF65-F5344CB8AC3E}">
        <p14:creationId xmlns:p14="http://schemas.microsoft.com/office/powerpoint/2010/main" val="10540457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0EECF-707D-4F00-A5AE-F963531ED007}"/>
              </a:ext>
            </a:extLst>
          </p:cNvPr>
          <p:cNvSpPr>
            <a:spLocks noGrp="1"/>
          </p:cNvSpPr>
          <p:nvPr>
            <p:ph type="title"/>
          </p:nvPr>
        </p:nvSpPr>
        <p:spPr>
          <a:xfrm>
            <a:off x="685800" y="212725"/>
            <a:ext cx="10515600" cy="1325563"/>
          </a:xfrm>
        </p:spPr>
        <p:txBody>
          <a:bodyPr/>
          <a:lstStyle/>
          <a:p>
            <a:r>
              <a:rPr lang="en-US"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888F6816-BB38-491D-B608-912B5181BEEA}"/>
              </a:ext>
            </a:extLst>
          </p:cNvPr>
          <p:cNvSpPr>
            <a:spLocks noGrp="1"/>
          </p:cNvSpPr>
          <p:nvPr>
            <p:ph idx="1"/>
          </p:nvPr>
        </p:nvSpPr>
        <p:spPr>
          <a:xfrm>
            <a:off x="514350" y="1962150"/>
            <a:ext cx="9944100" cy="4683125"/>
          </a:xfrm>
        </p:spPr>
        <p:txBody>
          <a:bodyPr>
            <a:noAutofit/>
          </a:bodyPr>
          <a:lstStyle/>
          <a:p>
            <a:r>
              <a:rPr lang="en-US" sz="2400" b="1" dirty="0">
                <a:latin typeface="Bradley Hand ITC" panose="03070402050302030203" pitchFamily="66" charset="0"/>
              </a:rPr>
              <a:t>Smart parking system is very beneficial in public places and urban areas which are facing a major problem with regard to the parking system. </a:t>
            </a:r>
          </a:p>
          <a:p>
            <a:endParaRPr lang="en-US" sz="2400" b="1" dirty="0">
              <a:latin typeface="Bradley Hand ITC" panose="03070402050302030203" pitchFamily="66" charset="0"/>
            </a:endParaRPr>
          </a:p>
          <a:p>
            <a:r>
              <a:rPr lang="en-US" sz="2400" b="1" dirty="0">
                <a:latin typeface="Bradley Hand ITC" panose="03070402050302030203" pitchFamily="66" charset="0"/>
              </a:rPr>
              <a:t>This idea can be useful in various areas of the community as the whole process is automated using a variety of strategies and tools. The smart car parking project aims to provide free and easy parking. </a:t>
            </a:r>
          </a:p>
          <a:p>
            <a:endParaRPr lang="en-US" sz="2400" b="1" dirty="0">
              <a:latin typeface="Bradley Hand ITC" panose="03070402050302030203" pitchFamily="66" charset="0"/>
            </a:endParaRPr>
          </a:p>
          <a:p>
            <a:r>
              <a:rPr lang="en-US" sz="2400" b="1" dirty="0">
                <a:latin typeface="Bradley Hand ITC" panose="03070402050302030203" pitchFamily="66" charset="0"/>
              </a:rPr>
              <a:t>LCD displays space availability; ultrasonic sensors keep a check on the number of incoming and outgoing vehicles in the parking lot. Ultrasonic sensors detect parking availability.</a:t>
            </a:r>
          </a:p>
        </p:txBody>
      </p:sp>
      <p:pic>
        <p:nvPicPr>
          <p:cNvPr id="5" name="Picture 4">
            <a:extLst>
              <a:ext uri="{FF2B5EF4-FFF2-40B4-BE49-F238E27FC236}">
                <a16:creationId xmlns:a16="http://schemas.microsoft.com/office/drawing/2014/main" id="{7F3EE52B-76BF-4ACF-8444-F721BB4AF2B1}"/>
              </a:ext>
            </a:extLst>
          </p:cNvPr>
          <p:cNvPicPr>
            <a:picLocks noChangeAspect="1"/>
          </p:cNvPicPr>
          <p:nvPr/>
        </p:nvPicPr>
        <p:blipFill>
          <a:blip r:embed="rId3"/>
          <a:stretch>
            <a:fillRect/>
          </a:stretch>
        </p:blipFill>
        <p:spPr>
          <a:xfrm>
            <a:off x="9658350" y="117535"/>
            <a:ext cx="2533650" cy="2619537"/>
          </a:xfrm>
          <a:prstGeom prst="rect">
            <a:avLst/>
          </a:prstGeom>
        </p:spPr>
      </p:pic>
    </p:spTree>
    <p:extLst>
      <p:ext uri="{BB962C8B-B14F-4D97-AF65-F5344CB8AC3E}">
        <p14:creationId xmlns:p14="http://schemas.microsoft.com/office/powerpoint/2010/main" val="27185101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FFD7-FD51-4CE9-9C1D-DD3E9790AD16}"/>
              </a:ext>
            </a:extLst>
          </p:cNvPr>
          <p:cNvSpPr>
            <a:spLocks noGrp="1"/>
          </p:cNvSpPr>
          <p:nvPr>
            <p:ph type="title"/>
          </p:nvPr>
        </p:nvSpPr>
        <p:spPr>
          <a:xfrm>
            <a:off x="1097280" y="285750"/>
            <a:ext cx="10058400" cy="937260"/>
          </a:xfrm>
        </p:spPr>
        <p:txBody>
          <a:bodyPr/>
          <a:lstStyle/>
          <a:p>
            <a:pPr algn="ctr"/>
            <a:r>
              <a:rPr lang="en-US" dirty="0">
                <a:latin typeface="Algerian" panose="04020705040A02060702" pitchFamily="82" charset="0"/>
              </a:rPr>
              <a:t>OUR SOLUTION</a:t>
            </a:r>
          </a:p>
        </p:txBody>
      </p:sp>
      <p:sp>
        <p:nvSpPr>
          <p:cNvPr id="3" name="Content Placeholder 2">
            <a:extLst>
              <a:ext uri="{FF2B5EF4-FFF2-40B4-BE49-F238E27FC236}">
                <a16:creationId xmlns:a16="http://schemas.microsoft.com/office/drawing/2014/main" id="{95CD051E-E4A5-4928-B079-8B685484A7F2}"/>
              </a:ext>
            </a:extLst>
          </p:cNvPr>
          <p:cNvSpPr>
            <a:spLocks noGrp="1"/>
          </p:cNvSpPr>
          <p:nvPr>
            <p:ph idx="1"/>
          </p:nvPr>
        </p:nvSpPr>
        <p:spPr>
          <a:xfrm>
            <a:off x="1066800" y="1750484"/>
            <a:ext cx="10058400" cy="4023360"/>
          </a:xfrm>
        </p:spPr>
        <p:txBody>
          <a:bodyPr>
            <a:normAutofit fontScale="92500" lnSpcReduction="20000"/>
          </a:bodyPr>
          <a:lstStyle/>
          <a:p>
            <a:r>
              <a:rPr lang="en-US" sz="3200" b="1" dirty="0">
                <a:latin typeface="Bradley Hand ITC" panose="03070402050302030203" pitchFamily="66" charset="0"/>
              </a:rPr>
              <a:t>Here we tried to build a hardware + software solution for the basic Parking Problem nowadays we face. </a:t>
            </a:r>
          </a:p>
          <a:p>
            <a:endParaRPr lang="en-US" sz="3200" b="1" dirty="0">
              <a:latin typeface="Bradley Hand ITC" panose="03070402050302030203" pitchFamily="66" charset="0"/>
            </a:endParaRPr>
          </a:p>
          <a:p>
            <a:r>
              <a:rPr lang="en-US" sz="3200" b="1" dirty="0">
                <a:latin typeface="Bradley Hand ITC" panose="03070402050302030203" pitchFamily="66" charset="0"/>
              </a:rPr>
              <a:t>This web + app based solution will help the user to find out whether is their any parking slot available in the parking area or not.</a:t>
            </a:r>
          </a:p>
          <a:p>
            <a:endParaRPr lang="en-US" sz="3200" b="1" dirty="0">
              <a:latin typeface="Bradley Hand ITC" panose="03070402050302030203" pitchFamily="66" charset="0"/>
            </a:endParaRPr>
          </a:p>
          <a:p>
            <a:r>
              <a:rPr lang="en-US" sz="3200" b="1" dirty="0">
                <a:latin typeface="Bradley Hand ITC" panose="03070402050302030203" pitchFamily="66" charset="0"/>
              </a:rPr>
              <a:t>Here for the prototype we had used 4 Infrared sensor that are used to sense the motion of the vehicle in the slot.</a:t>
            </a:r>
          </a:p>
        </p:txBody>
      </p:sp>
    </p:spTree>
    <p:extLst>
      <p:ext uri="{BB962C8B-B14F-4D97-AF65-F5344CB8AC3E}">
        <p14:creationId xmlns:p14="http://schemas.microsoft.com/office/powerpoint/2010/main" val="1846452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D638-8F1A-4AC2-9F82-B2730450CF01}"/>
              </a:ext>
            </a:extLst>
          </p:cNvPr>
          <p:cNvSpPr>
            <a:spLocks noGrp="1"/>
          </p:cNvSpPr>
          <p:nvPr>
            <p:ph type="title"/>
          </p:nvPr>
        </p:nvSpPr>
        <p:spPr>
          <a:xfrm>
            <a:off x="838200" y="214148"/>
            <a:ext cx="10515600" cy="1325563"/>
          </a:xfrm>
        </p:spPr>
        <p:txBody>
          <a:bodyPr>
            <a:normAutofit/>
          </a:bodyPr>
          <a:lstStyle/>
          <a:p>
            <a:r>
              <a:rPr lang="en-US" sz="5400" dirty="0">
                <a:latin typeface="Algerian" panose="04020705040A02060702" pitchFamily="82" charset="0"/>
              </a:rPr>
              <a:t>HARDWARE USED</a:t>
            </a:r>
          </a:p>
        </p:txBody>
      </p:sp>
      <p:sp>
        <p:nvSpPr>
          <p:cNvPr id="3" name="Content Placeholder 2">
            <a:extLst>
              <a:ext uri="{FF2B5EF4-FFF2-40B4-BE49-F238E27FC236}">
                <a16:creationId xmlns:a16="http://schemas.microsoft.com/office/drawing/2014/main" id="{EDF3ABFD-933B-411F-AE6F-A8A4CEA5D9D9}"/>
              </a:ext>
            </a:extLst>
          </p:cNvPr>
          <p:cNvSpPr>
            <a:spLocks noGrp="1"/>
          </p:cNvSpPr>
          <p:nvPr>
            <p:ph idx="1"/>
          </p:nvPr>
        </p:nvSpPr>
        <p:spPr>
          <a:xfrm>
            <a:off x="838200" y="1539711"/>
            <a:ext cx="10515600" cy="4351338"/>
          </a:xfrm>
        </p:spPr>
        <p:txBody>
          <a:bodyPr>
            <a:normAutofit/>
          </a:bodyPr>
          <a:lstStyle/>
          <a:p>
            <a:r>
              <a:rPr lang="en-US" sz="2400" b="1" dirty="0">
                <a:latin typeface="Bradley Hand ITC" panose="03070402050302030203" pitchFamily="66" charset="0"/>
              </a:rPr>
              <a:t>Node MCU</a:t>
            </a:r>
          </a:p>
          <a:p>
            <a:r>
              <a:rPr lang="en-US" sz="2400" b="1" dirty="0">
                <a:latin typeface="Bradley Hand ITC" panose="03070402050302030203" pitchFamily="66" charset="0"/>
              </a:rPr>
              <a:t>4 Infrared Sensor</a:t>
            </a:r>
          </a:p>
          <a:p>
            <a:r>
              <a:rPr lang="en-US" sz="2400" b="1" dirty="0">
                <a:latin typeface="Bradley Hand ITC" panose="03070402050302030203" pitchFamily="66" charset="0"/>
              </a:rPr>
              <a:t>Breadboard</a:t>
            </a:r>
          </a:p>
          <a:p>
            <a:r>
              <a:rPr lang="en-US" sz="2400" b="1" dirty="0">
                <a:latin typeface="Bradley Hand ITC" panose="03070402050302030203" pitchFamily="66" charset="0"/>
              </a:rPr>
              <a:t>Jumper Wires</a:t>
            </a:r>
          </a:p>
          <a:p>
            <a:r>
              <a:rPr lang="en-US" sz="2400" b="1" dirty="0">
                <a:latin typeface="Bradley Hand ITC" panose="03070402050302030203" pitchFamily="66" charset="0"/>
              </a:rPr>
              <a:t>LCD 16X2 I2c</a:t>
            </a:r>
          </a:p>
        </p:txBody>
      </p:sp>
      <p:pic>
        <p:nvPicPr>
          <p:cNvPr id="1026" name="Picture 2" descr="Getting Started With ESP8266(LiLon NodeMCU V3) Complete Guide for IoT  Startup With Example(as Server) : 3 Steps (with Pictures) - Instructables">
            <a:extLst>
              <a:ext uri="{FF2B5EF4-FFF2-40B4-BE49-F238E27FC236}">
                <a16:creationId xmlns:a16="http://schemas.microsoft.com/office/drawing/2014/main" id="{9828E5B1-F53F-4635-873C-CCFD93C67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 y="4048320"/>
            <a:ext cx="3371616" cy="2809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rared (IR) Sensor Module with Arduino – A blog about DIY solar and  arduino projects">
            <a:extLst>
              <a:ext uri="{FF2B5EF4-FFF2-40B4-BE49-F238E27FC236}">
                <a16:creationId xmlns:a16="http://schemas.microsoft.com/office/drawing/2014/main" id="{3152D0A2-C671-420B-BAE6-7E4BD894E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1525" y="431514"/>
            <a:ext cx="3601638" cy="22163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lf-size breadboard : ID 64 : $5.00 : Adafruit Industries, Unique &amp; fun  DIY electronics and kits">
            <a:extLst>
              <a:ext uri="{FF2B5EF4-FFF2-40B4-BE49-F238E27FC236}">
                <a16:creationId xmlns:a16="http://schemas.microsoft.com/office/drawing/2014/main" id="{7B58E3B4-BDA9-4C81-B05C-50CA303265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0673" y="4210094"/>
            <a:ext cx="3638622" cy="27308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CD Display 16x2 Character">
            <a:extLst>
              <a:ext uri="{FF2B5EF4-FFF2-40B4-BE49-F238E27FC236}">
                <a16:creationId xmlns:a16="http://schemas.microsoft.com/office/drawing/2014/main" id="{47BF821D-4342-4C02-997E-770761C6D6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208" b="13761"/>
          <a:stretch/>
        </p:blipFill>
        <p:spPr bwMode="auto">
          <a:xfrm rot="5400000">
            <a:off x="3846831" y="2274807"/>
            <a:ext cx="5238750" cy="392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98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p:cTn id="7" dur="1000" fill="hold"/>
                                        <p:tgtEl>
                                          <p:spTgt spid="1034"/>
                                        </p:tgtEl>
                                        <p:attrNameLst>
                                          <p:attrName>ppt_w</p:attrName>
                                        </p:attrNameLst>
                                      </p:cBhvr>
                                      <p:tavLst>
                                        <p:tav tm="0">
                                          <p:val>
                                            <p:fltVal val="0"/>
                                          </p:val>
                                        </p:tav>
                                        <p:tav tm="100000">
                                          <p:val>
                                            <p:strVal val="#ppt_w"/>
                                          </p:val>
                                        </p:tav>
                                      </p:tavLst>
                                    </p:anim>
                                    <p:anim calcmode="lin" valueType="num">
                                      <p:cBhvr>
                                        <p:cTn id="8" dur="1000" fill="hold"/>
                                        <p:tgtEl>
                                          <p:spTgt spid="1034"/>
                                        </p:tgtEl>
                                        <p:attrNameLst>
                                          <p:attrName>ppt_h</p:attrName>
                                        </p:attrNameLst>
                                      </p:cBhvr>
                                      <p:tavLst>
                                        <p:tav tm="0">
                                          <p:val>
                                            <p:fltVal val="0"/>
                                          </p:val>
                                        </p:tav>
                                        <p:tav tm="100000">
                                          <p:val>
                                            <p:strVal val="#ppt_h"/>
                                          </p:val>
                                        </p:tav>
                                      </p:tavLst>
                                    </p:anim>
                                    <p:anim calcmode="lin" valueType="num">
                                      <p:cBhvr>
                                        <p:cTn id="9" dur="1000" fill="hold"/>
                                        <p:tgtEl>
                                          <p:spTgt spid="1034"/>
                                        </p:tgtEl>
                                        <p:attrNameLst>
                                          <p:attrName>style.rotation</p:attrName>
                                        </p:attrNameLst>
                                      </p:cBhvr>
                                      <p:tavLst>
                                        <p:tav tm="0">
                                          <p:val>
                                            <p:fltVal val="90"/>
                                          </p:val>
                                        </p:tav>
                                        <p:tav tm="100000">
                                          <p:val>
                                            <p:fltVal val="0"/>
                                          </p:val>
                                        </p:tav>
                                      </p:tavLst>
                                    </p:anim>
                                    <p:animEffect transition="in" filter="fade">
                                      <p:cBhvr>
                                        <p:cTn id="10" dur="1000"/>
                                        <p:tgtEl>
                                          <p:spTgt spid="103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2000"/>
                                        <p:tgtEl>
                                          <p:spTgt spid="1026"/>
                                        </p:tgtEl>
                                      </p:cBhvr>
                                    </p:animEffect>
                                    <p:anim calcmode="lin" valueType="num">
                                      <p:cBhvr>
                                        <p:cTn id="16" dur="2000" fill="hold"/>
                                        <p:tgtEl>
                                          <p:spTgt spid="1026"/>
                                        </p:tgtEl>
                                        <p:attrNameLst>
                                          <p:attrName>ppt_w</p:attrName>
                                        </p:attrNameLst>
                                      </p:cBhvr>
                                      <p:tavLst>
                                        <p:tav tm="0" fmla="#ppt_w*sin(2.5*pi*$)">
                                          <p:val>
                                            <p:fltVal val="0"/>
                                          </p:val>
                                        </p:tav>
                                        <p:tav tm="100000">
                                          <p:val>
                                            <p:fltVal val="1"/>
                                          </p:val>
                                        </p:tav>
                                      </p:tavLst>
                                    </p:anim>
                                    <p:anim calcmode="lin" valueType="num">
                                      <p:cBhvr>
                                        <p:cTn id="17"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 calcmode="lin" valueType="num">
                                      <p:cBhvr>
                                        <p:cTn id="22" dur="500" fill="hold"/>
                                        <p:tgtEl>
                                          <p:spTgt spid="1032"/>
                                        </p:tgtEl>
                                        <p:attrNameLst>
                                          <p:attrName>ppt_w</p:attrName>
                                        </p:attrNameLst>
                                      </p:cBhvr>
                                      <p:tavLst>
                                        <p:tav tm="0">
                                          <p:val>
                                            <p:fltVal val="0"/>
                                          </p:val>
                                        </p:tav>
                                        <p:tav tm="100000">
                                          <p:val>
                                            <p:strVal val="#ppt_w"/>
                                          </p:val>
                                        </p:tav>
                                      </p:tavLst>
                                    </p:anim>
                                    <p:anim calcmode="lin" valueType="num">
                                      <p:cBhvr>
                                        <p:cTn id="23" dur="500" fill="hold"/>
                                        <p:tgtEl>
                                          <p:spTgt spid="1032"/>
                                        </p:tgtEl>
                                        <p:attrNameLst>
                                          <p:attrName>ppt_h</p:attrName>
                                        </p:attrNameLst>
                                      </p:cBhvr>
                                      <p:tavLst>
                                        <p:tav tm="0">
                                          <p:val>
                                            <p:fltVal val="0"/>
                                          </p:val>
                                        </p:tav>
                                        <p:tav tm="100000">
                                          <p:val>
                                            <p:strVal val="#ppt_h"/>
                                          </p:val>
                                        </p:tav>
                                      </p:tavLst>
                                    </p:anim>
                                    <p:animEffect transition="in" filter="fade">
                                      <p:cBhvr>
                                        <p:cTn id="24" dur="500"/>
                                        <p:tgtEl>
                                          <p:spTgt spid="103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1000"/>
                                        <p:tgtEl>
                                          <p:spTgt spid="1028"/>
                                        </p:tgtEl>
                                      </p:cBhvr>
                                    </p:animEffect>
                                    <p:anim calcmode="lin" valueType="num">
                                      <p:cBhvr>
                                        <p:cTn id="30" dur="1000" fill="hold"/>
                                        <p:tgtEl>
                                          <p:spTgt spid="1028"/>
                                        </p:tgtEl>
                                        <p:attrNameLst>
                                          <p:attrName>ppt_x</p:attrName>
                                        </p:attrNameLst>
                                      </p:cBhvr>
                                      <p:tavLst>
                                        <p:tav tm="0">
                                          <p:val>
                                            <p:strVal val="#ppt_x"/>
                                          </p:val>
                                        </p:tav>
                                        <p:tav tm="100000">
                                          <p:val>
                                            <p:strVal val="#ppt_x"/>
                                          </p:val>
                                        </p:tav>
                                      </p:tavLst>
                                    </p:anim>
                                    <p:anim calcmode="lin" valueType="num">
                                      <p:cBhvr>
                                        <p:cTn id="3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circle(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DE251-02FA-43E5-B332-1CFD94650073}"/>
              </a:ext>
            </a:extLst>
          </p:cNvPr>
          <p:cNvSpPr>
            <a:spLocks noGrp="1"/>
          </p:cNvSpPr>
          <p:nvPr>
            <p:ph type="title"/>
          </p:nvPr>
        </p:nvSpPr>
        <p:spPr>
          <a:xfrm>
            <a:off x="838200" y="111133"/>
            <a:ext cx="10515600" cy="1325563"/>
          </a:xfrm>
        </p:spPr>
        <p:txBody>
          <a:bodyPr/>
          <a:lstStyle/>
          <a:p>
            <a:r>
              <a:rPr lang="en-US" dirty="0">
                <a:latin typeface="Algerian" panose="04020705040A02060702" pitchFamily="82" charset="0"/>
              </a:rPr>
              <a:t>INFRARED SENSOR</a:t>
            </a:r>
          </a:p>
        </p:txBody>
      </p:sp>
      <p:sp>
        <p:nvSpPr>
          <p:cNvPr id="3" name="Content Placeholder 2">
            <a:extLst>
              <a:ext uri="{FF2B5EF4-FFF2-40B4-BE49-F238E27FC236}">
                <a16:creationId xmlns:a16="http://schemas.microsoft.com/office/drawing/2014/main" id="{FEEEE25D-49F8-43E2-8620-6242354643C8}"/>
              </a:ext>
            </a:extLst>
          </p:cNvPr>
          <p:cNvSpPr>
            <a:spLocks noGrp="1"/>
          </p:cNvSpPr>
          <p:nvPr>
            <p:ph idx="1"/>
          </p:nvPr>
        </p:nvSpPr>
        <p:spPr>
          <a:xfrm>
            <a:off x="247651" y="1772456"/>
            <a:ext cx="8312150" cy="5085544"/>
          </a:xfrm>
        </p:spPr>
        <p:txBody>
          <a:bodyPr>
            <a:normAutofit fontScale="92500" lnSpcReduction="20000"/>
          </a:bodyPr>
          <a:lstStyle/>
          <a:p>
            <a:pPr algn="just"/>
            <a:r>
              <a:rPr lang="en-US" sz="2800" b="1" i="0" dirty="0">
                <a:solidFill>
                  <a:srgbClr val="212121"/>
                </a:solidFill>
                <a:effectLst/>
                <a:latin typeface="Bradley Hand ITC" panose="03070402050302030203" pitchFamily="66" charset="0"/>
              </a:rPr>
              <a:t>An infrared (IR) sensor is an electronic device that measures and detects infrared radiation in its surrounding environment. Infrared radiation was accidentally discovered by an astronomer named William </a:t>
            </a:r>
            <a:r>
              <a:rPr lang="en-US" sz="2800" b="1" i="0" dirty="0" err="1">
                <a:solidFill>
                  <a:srgbClr val="212121"/>
                </a:solidFill>
                <a:effectLst/>
                <a:latin typeface="Bradley Hand ITC" panose="03070402050302030203" pitchFamily="66" charset="0"/>
              </a:rPr>
              <a:t>Herchel</a:t>
            </a:r>
            <a:r>
              <a:rPr lang="en-US" sz="2800" b="1" i="0" dirty="0">
                <a:solidFill>
                  <a:srgbClr val="212121"/>
                </a:solidFill>
                <a:effectLst/>
                <a:latin typeface="Bradley Hand ITC" panose="03070402050302030203" pitchFamily="66" charset="0"/>
              </a:rPr>
              <a:t> in 1800.</a:t>
            </a:r>
          </a:p>
          <a:p>
            <a:pPr marL="0" indent="0" algn="just">
              <a:buNone/>
            </a:pPr>
            <a:endParaRPr lang="en-US" sz="2800" b="1" i="0" dirty="0">
              <a:solidFill>
                <a:srgbClr val="212121"/>
              </a:solidFill>
              <a:effectLst/>
              <a:latin typeface="Bradley Hand ITC" panose="03070402050302030203" pitchFamily="66" charset="0"/>
            </a:endParaRPr>
          </a:p>
          <a:p>
            <a:pPr algn="just"/>
            <a:r>
              <a:rPr lang="en-US" sz="2800" b="1" i="0" dirty="0">
                <a:solidFill>
                  <a:srgbClr val="212121"/>
                </a:solidFill>
                <a:effectLst/>
                <a:latin typeface="Bradley Hand ITC" panose="03070402050302030203" pitchFamily="66" charset="0"/>
              </a:rPr>
              <a:t>Anything that emits heat (everything that has a temperature </a:t>
            </a:r>
            <a:r>
              <a:rPr lang="en-US" sz="2800" b="1" i="0" strike="noStrike" dirty="0">
                <a:effectLst/>
                <a:latin typeface="Bradley Hand ITC" panose="03070402050302030203" pitchFamily="66" charset="0"/>
                <a:hlinkClick r:id="rId4">
                  <a:extLst>
                    <a:ext uri="{A12FA001-AC4F-418D-AE19-62706E023703}">
                      <ahyp:hlinkClr xmlns:ahyp="http://schemas.microsoft.com/office/drawing/2018/hyperlinkcolor" val="tx"/>
                    </a:ext>
                  </a:extLst>
                </a:hlinkClick>
              </a:rPr>
              <a:t>above around five degrees Kelvin</a:t>
            </a:r>
            <a:r>
              <a:rPr lang="en-US" sz="2800" b="1" i="0" dirty="0">
                <a:solidFill>
                  <a:srgbClr val="212121"/>
                </a:solidFill>
                <a:effectLst/>
                <a:latin typeface="Bradley Hand ITC" panose="03070402050302030203" pitchFamily="66" charset="0"/>
              </a:rPr>
              <a:t>) gives off infrared radiation.</a:t>
            </a:r>
          </a:p>
          <a:p>
            <a:pPr algn="just"/>
            <a:endParaRPr lang="en-US" sz="2800" b="1" i="0" dirty="0">
              <a:solidFill>
                <a:srgbClr val="212121"/>
              </a:solidFill>
              <a:effectLst/>
              <a:latin typeface="Bradley Hand ITC" panose="03070402050302030203" pitchFamily="66" charset="0"/>
            </a:endParaRPr>
          </a:p>
          <a:p>
            <a:pPr algn="just"/>
            <a:r>
              <a:rPr lang="en-US" sz="2800" b="1" i="0" dirty="0">
                <a:solidFill>
                  <a:srgbClr val="212121"/>
                </a:solidFill>
                <a:effectLst/>
                <a:latin typeface="Bradley Hand ITC" panose="03070402050302030203" pitchFamily="66" charset="0"/>
              </a:rPr>
              <a:t>PIR sensors are most commonly used in motion-based detection, such as in parking system. When a moving object that generates infrared radiation enters the sensing range of the detector, the difference in IR levels between the two pyroelectric elements is measured.</a:t>
            </a:r>
            <a:endParaRPr lang="en-US" sz="2800" b="1" dirty="0">
              <a:latin typeface="Bradley Hand ITC" panose="03070402050302030203" pitchFamily="66" charset="0"/>
            </a:endParaRPr>
          </a:p>
        </p:txBody>
      </p:sp>
      <p:pic>
        <p:nvPicPr>
          <p:cNvPr id="7" name="Picture 6">
            <a:extLst>
              <a:ext uri="{FF2B5EF4-FFF2-40B4-BE49-F238E27FC236}">
                <a16:creationId xmlns:a16="http://schemas.microsoft.com/office/drawing/2014/main" id="{99FF284A-BDB6-4375-B4E8-FA8E48462523}"/>
              </a:ext>
            </a:extLst>
          </p:cNvPr>
          <p:cNvPicPr>
            <a:picLocks noChangeAspect="1"/>
          </p:cNvPicPr>
          <p:nvPr/>
        </p:nvPicPr>
        <p:blipFill>
          <a:blip r:embed="rId5"/>
          <a:stretch>
            <a:fillRect/>
          </a:stretch>
        </p:blipFill>
        <p:spPr>
          <a:xfrm>
            <a:off x="8948538" y="1290655"/>
            <a:ext cx="3243462" cy="5129196"/>
          </a:xfrm>
          <a:prstGeom prst="rect">
            <a:avLst/>
          </a:prstGeom>
        </p:spPr>
      </p:pic>
    </p:spTree>
    <p:extLst>
      <p:ext uri="{BB962C8B-B14F-4D97-AF65-F5344CB8AC3E}">
        <p14:creationId xmlns:p14="http://schemas.microsoft.com/office/powerpoint/2010/main" val="4258801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5"/>
                                      </p:to>
                                    </p:set>
                                    <p:animEffect filter="image" prLst="opacity: 0.5">
                                      <p:cBhvr rctx="IE">
                                        <p:cTn id="13"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42C0-9577-41BF-8C69-CA1C2C1E96FC}"/>
              </a:ext>
            </a:extLst>
          </p:cNvPr>
          <p:cNvSpPr>
            <a:spLocks noGrp="1"/>
          </p:cNvSpPr>
          <p:nvPr>
            <p:ph type="title"/>
          </p:nvPr>
        </p:nvSpPr>
        <p:spPr>
          <a:xfrm>
            <a:off x="838200" y="0"/>
            <a:ext cx="10515600" cy="1325563"/>
          </a:xfrm>
        </p:spPr>
        <p:txBody>
          <a:bodyPr/>
          <a:lstStyle/>
          <a:p>
            <a:r>
              <a:rPr lang="en-US" dirty="0">
                <a:latin typeface="Algerian" panose="04020705040A02060702" pitchFamily="82" charset="0"/>
              </a:rPr>
              <a:t>NODE MCU</a:t>
            </a:r>
          </a:p>
        </p:txBody>
      </p:sp>
      <p:sp>
        <p:nvSpPr>
          <p:cNvPr id="3" name="Content Placeholder 2">
            <a:extLst>
              <a:ext uri="{FF2B5EF4-FFF2-40B4-BE49-F238E27FC236}">
                <a16:creationId xmlns:a16="http://schemas.microsoft.com/office/drawing/2014/main" id="{CE428104-FEC0-46C5-8981-F8D5A66F2C85}"/>
              </a:ext>
            </a:extLst>
          </p:cNvPr>
          <p:cNvSpPr>
            <a:spLocks noGrp="1"/>
          </p:cNvSpPr>
          <p:nvPr>
            <p:ph idx="1"/>
          </p:nvPr>
        </p:nvSpPr>
        <p:spPr>
          <a:xfrm>
            <a:off x="838200" y="1325563"/>
            <a:ext cx="10515600" cy="4851400"/>
          </a:xfrm>
        </p:spPr>
        <p:txBody>
          <a:bodyPr>
            <a:normAutofit/>
          </a:bodyPr>
          <a:lstStyle/>
          <a:p>
            <a:r>
              <a:rPr lang="en-US" sz="2800" b="1" i="0" dirty="0" err="1">
                <a:effectLst/>
                <a:latin typeface="Bradley Hand ITC" panose="03070402050302030203" pitchFamily="66" charset="0"/>
              </a:rPr>
              <a:t>NodeMCU</a:t>
            </a:r>
            <a:r>
              <a:rPr lang="en-US" sz="2800" b="1" i="0" dirty="0">
                <a:effectLst/>
                <a:latin typeface="Bradley Hand ITC" panose="03070402050302030203" pitchFamily="66" charset="0"/>
              </a:rPr>
              <a:t> is an open source </a:t>
            </a:r>
            <a:r>
              <a:rPr lang="en-US" sz="2800" b="1" i="0" strike="noStrike" dirty="0">
                <a:effectLst/>
                <a:latin typeface="Bradley Hand ITC" panose="03070402050302030203" pitchFamily="66" charset="0"/>
                <a:hlinkClick r:id="rId4">
                  <a:extLst>
                    <a:ext uri="{A12FA001-AC4F-418D-AE19-62706E023703}">
                      <ahyp:hlinkClr xmlns:ahyp="http://schemas.microsoft.com/office/drawing/2018/hyperlinkcolor" val="tx"/>
                    </a:ext>
                  </a:extLst>
                </a:hlinkClick>
              </a:rPr>
              <a:t>Lua</a:t>
            </a:r>
            <a:r>
              <a:rPr lang="en-US" sz="2800" b="1" i="0" dirty="0">
                <a:effectLst/>
                <a:latin typeface="Bradley Hand ITC" panose="03070402050302030203" pitchFamily="66" charset="0"/>
              </a:rPr>
              <a:t> based firmware for the </a:t>
            </a:r>
            <a:r>
              <a:rPr lang="en-US" sz="2800" b="1" i="0" strike="noStrike" dirty="0">
                <a:solidFill>
                  <a:srgbClr val="0563C1"/>
                </a:solidFill>
                <a:effectLst/>
                <a:latin typeface="Bradley Hand ITC" panose="03070402050302030203" pitchFamily="66" charset="0"/>
                <a:hlinkClick r:id="rId5">
                  <a:extLst>
                    <a:ext uri="{A12FA001-AC4F-418D-AE19-62706E023703}">
                      <ahyp:hlinkClr xmlns:ahyp="http://schemas.microsoft.com/office/drawing/2018/hyperlinkcolor" val="tx"/>
                    </a:ext>
                  </a:extLst>
                </a:hlinkClick>
              </a:rPr>
              <a:t>ESP8266 </a:t>
            </a:r>
            <a:r>
              <a:rPr lang="en-US" sz="2800" b="1" i="0" strike="noStrike" dirty="0" err="1">
                <a:solidFill>
                  <a:srgbClr val="0563C1"/>
                </a:solidFill>
                <a:effectLst/>
                <a:latin typeface="Bradley Hand ITC" panose="03070402050302030203" pitchFamily="66" charset="0"/>
                <a:hlinkClick r:id="rId5">
                  <a:extLst>
                    <a:ext uri="{A12FA001-AC4F-418D-AE19-62706E023703}">
                      <ahyp:hlinkClr xmlns:ahyp="http://schemas.microsoft.com/office/drawing/2018/hyperlinkcolor" val="tx"/>
                    </a:ext>
                  </a:extLst>
                </a:hlinkClick>
              </a:rPr>
              <a:t>WiFi</a:t>
            </a:r>
            <a:r>
              <a:rPr lang="en-US" sz="2800" b="1" i="0" strike="noStrike" dirty="0">
                <a:solidFill>
                  <a:srgbClr val="0563C1"/>
                </a:solidFill>
                <a:effectLst/>
                <a:latin typeface="Bradley Hand ITC" panose="03070402050302030203" pitchFamily="66" charset="0"/>
                <a:hlinkClick r:id="rId5">
                  <a:extLst>
                    <a:ext uri="{A12FA001-AC4F-418D-AE19-62706E023703}">
                      <ahyp:hlinkClr xmlns:ahyp="http://schemas.microsoft.com/office/drawing/2018/hyperlinkcolor" val="tx"/>
                    </a:ext>
                  </a:extLst>
                </a:hlinkClick>
              </a:rPr>
              <a:t> SOC from </a:t>
            </a:r>
            <a:r>
              <a:rPr lang="en-US" sz="2800" b="1" i="0" strike="noStrike" dirty="0" err="1">
                <a:effectLst/>
                <a:latin typeface="Bradley Hand ITC" panose="03070402050302030203" pitchFamily="66" charset="0"/>
                <a:hlinkClick r:id="rId5">
                  <a:extLst>
                    <a:ext uri="{A12FA001-AC4F-418D-AE19-62706E023703}">
                      <ahyp:hlinkClr xmlns:ahyp="http://schemas.microsoft.com/office/drawing/2018/hyperlinkcolor" val="tx"/>
                    </a:ext>
                  </a:extLst>
                </a:hlinkClick>
              </a:rPr>
              <a:t>Espressif</a:t>
            </a:r>
            <a:r>
              <a:rPr lang="en-US" sz="2800" b="1" i="0" dirty="0">
                <a:effectLst/>
                <a:latin typeface="Bradley Hand ITC" panose="03070402050302030203" pitchFamily="66" charset="0"/>
              </a:rPr>
              <a:t> and uses an on-module flash-based </a:t>
            </a:r>
            <a:r>
              <a:rPr lang="en-US" sz="2800" b="1" i="0" strike="noStrike" dirty="0">
                <a:effectLst/>
                <a:latin typeface="Bradley Hand ITC" panose="03070402050302030203" pitchFamily="66" charset="0"/>
                <a:hlinkClick r:id="rId6">
                  <a:extLst>
                    <a:ext uri="{A12FA001-AC4F-418D-AE19-62706E023703}">
                      <ahyp:hlinkClr xmlns:ahyp="http://schemas.microsoft.com/office/drawing/2018/hyperlinkcolor" val="tx"/>
                    </a:ext>
                  </a:extLst>
                </a:hlinkClick>
              </a:rPr>
              <a:t>SPIFFS</a:t>
            </a:r>
            <a:r>
              <a:rPr lang="en-US" sz="2800" b="1" i="0" dirty="0">
                <a:effectLst/>
                <a:latin typeface="Bradley Hand ITC" panose="03070402050302030203" pitchFamily="66" charset="0"/>
              </a:rPr>
              <a:t> file system. </a:t>
            </a:r>
            <a:r>
              <a:rPr lang="en-US" sz="2800" b="1" i="0" dirty="0" err="1">
                <a:effectLst/>
                <a:latin typeface="Bradley Hand ITC" panose="03070402050302030203" pitchFamily="66" charset="0"/>
              </a:rPr>
              <a:t>NodeMCU</a:t>
            </a:r>
            <a:r>
              <a:rPr lang="en-US" sz="2800" b="1" i="0" dirty="0">
                <a:effectLst/>
                <a:latin typeface="Bradley Hand ITC" panose="03070402050302030203" pitchFamily="66" charset="0"/>
              </a:rPr>
              <a:t> is implemented in C and is layered on the </a:t>
            </a:r>
            <a:r>
              <a:rPr lang="en-US" sz="2800" b="1" i="0" strike="noStrike" dirty="0" err="1">
                <a:solidFill>
                  <a:srgbClr val="0563C1"/>
                </a:solidFill>
                <a:effectLst/>
                <a:latin typeface="Bradley Hand ITC" panose="03070402050302030203" pitchFamily="66" charset="0"/>
                <a:hlinkClick r:id="rId7">
                  <a:extLst>
                    <a:ext uri="{A12FA001-AC4F-418D-AE19-62706E023703}">
                      <ahyp:hlinkClr xmlns:ahyp="http://schemas.microsoft.com/office/drawing/2018/hyperlinkcolor" val="tx"/>
                    </a:ext>
                  </a:extLst>
                </a:hlinkClick>
              </a:rPr>
              <a:t>Espressif</a:t>
            </a:r>
            <a:r>
              <a:rPr lang="en-US" sz="2800" b="1" i="0" strike="noStrike" dirty="0">
                <a:effectLst/>
                <a:latin typeface="Bradley Hand ITC" panose="03070402050302030203" pitchFamily="66" charset="0"/>
                <a:hlinkClick r:id="rId7">
                  <a:extLst>
                    <a:ext uri="{A12FA001-AC4F-418D-AE19-62706E023703}">
                      <ahyp:hlinkClr xmlns:ahyp="http://schemas.microsoft.com/office/drawing/2018/hyperlinkcolor" val="tx"/>
                    </a:ext>
                  </a:extLst>
                </a:hlinkClick>
              </a:rPr>
              <a:t> NON-OS SDK</a:t>
            </a:r>
            <a:r>
              <a:rPr lang="en-US" sz="2800" b="1" i="0" dirty="0">
                <a:effectLst/>
                <a:latin typeface="Bradley Hand ITC" panose="03070402050302030203" pitchFamily="66" charset="0"/>
              </a:rPr>
              <a:t>.</a:t>
            </a:r>
          </a:p>
          <a:p>
            <a:endParaRPr lang="en-US" sz="2800" b="1" dirty="0">
              <a:latin typeface="Bradley Hand ITC" panose="03070402050302030203" pitchFamily="66" charset="0"/>
            </a:endParaRPr>
          </a:p>
          <a:p>
            <a:r>
              <a:rPr lang="en-US" sz="2800" b="1" i="0" dirty="0" err="1">
                <a:solidFill>
                  <a:srgbClr val="202122"/>
                </a:solidFill>
                <a:effectLst/>
                <a:latin typeface="Bradley Hand ITC" panose="03070402050302030203" pitchFamily="66" charset="0"/>
              </a:rPr>
              <a:t>NodeMCU</a:t>
            </a:r>
            <a:r>
              <a:rPr lang="en-US" sz="2800" b="1" i="0" dirty="0">
                <a:solidFill>
                  <a:srgbClr val="202122"/>
                </a:solidFill>
                <a:effectLst/>
                <a:latin typeface="Bradley Hand ITC" panose="03070402050302030203" pitchFamily="66" charset="0"/>
              </a:rPr>
              <a:t> provides access to the </a:t>
            </a:r>
            <a:r>
              <a:rPr lang="en-US" sz="2800" b="1" i="0" u="none" strike="noStrike" dirty="0">
                <a:solidFill>
                  <a:srgbClr val="0645AD"/>
                </a:solidFill>
                <a:effectLst/>
                <a:latin typeface="Bradley Hand ITC" panose="03070402050302030203" pitchFamily="66" charset="0"/>
                <a:hlinkClick r:id="rId8" tooltip="General-purpose input/output"/>
              </a:rPr>
              <a:t>GPIO</a:t>
            </a:r>
            <a:r>
              <a:rPr lang="en-US" sz="2800" b="1" i="0" dirty="0">
                <a:solidFill>
                  <a:srgbClr val="202122"/>
                </a:solidFill>
                <a:effectLst/>
                <a:latin typeface="Bradley Hand ITC" panose="03070402050302030203" pitchFamily="66" charset="0"/>
              </a:rPr>
              <a:t> (General Purpose Input/Output) and a pin mapping  table is part of the</a:t>
            </a:r>
          </a:p>
          <a:p>
            <a:r>
              <a:rPr lang="en-US" sz="2800" b="1" i="0" dirty="0">
                <a:solidFill>
                  <a:srgbClr val="202122"/>
                </a:solidFill>
                <a:effectLst/>
                <a:latin typeface="Bradley Hand ITC" panose="03070402050302030203" pitchFamily="66" charset="0"/>
              </a:rPr>
              <a:t>API documentation.</a:t>
            </a:r>
            <a:endParaRPr lang="en-US" sz="2800" b="1" dirty="0">
              <a:latin typeface="Bradley Hand ITC" panose="03070402050302030203" pitchFamily="66" charset="0"/>
            </a:endParaRPr>
          </a:p>
        </p:txBody>
      </p:sp>
      <p:pic>
        <p:nvPicPr>
          <p:cNvPr id="5" name="Picture 4">
            <a:extLst>
              <a:ext uri="{FF2B5EF4-FFF2-40B4-BE49-F238E27FC236}">
                <a16:creationId xmlns:a16="http://schemas.microsoft.com/office/drawing/2014/main" id="{92926994-08E2-46D5-AE47-E7CB78C4F168}"/>
              </a:ext>
            </a:extLst>
          </p:cNvPr>
          <p:cNvPicPr>
            <a:picLocks noChangeAspect="1"/>
          </p:cNvPicPr>
          <p:nvPr/>
        </p:nvPicPr>
        <p:blipFill>
          <a:blip r:embed="rId9"/>
          <a:stretch>
            <a:fillRect/>
          </a:stretch>
        </p:blipFill>
        <p:spPr>
          <a:xfrm>
            <a:off x="6991350" y="3951267"/>
            <a:ext cx="5200650" cy="2906733"/>
          </a:xfrm>
          <a:prstGeom prst="rect">
            <a:avLst/>
          </a:prstGeom>
        </p:spPr>
      </p:pic>
    </p:spTree>
    <p:extLst>
      <p:ext uri="{BB962C8B-B14F-4D97-AF65-F5344CB8AC3E}">
        <p14:creationId xmlns:p14="http://schemas.microsoft.com/office/powerpoint/2010/main" val="2013642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heel(1)">
                                      <p:cBhvr>
                                        <p:cTn id="10" dur="2000"/>
                                        <p:tgtEl>
                                          <p:spTgt spid="3">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heel(1)">
                                      <p:cBhvr>
                                        <p:cTn id="13"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4B12-4041-4CE0-9FE2-242F2B8E486B}"/>
              </a:ext>
            </a:extLst>
          </p:cNvPr>
          <p:cNvSpPr>
            <a:spLocks noGrp="1"/>
          </p:cNvSpPr>
          <p:nvPr>
            <p:ph type="title"/>
          </p:nvPr>
        </p:nvSpPr>
        <p:spPr>
          <a:xfrm>
            <a:off x="1066800" y="286603"/>
            <a:ext cx="10058400" cy="1450757"/>
          </a:xfrm>
        </p:spPr>
        <p:txBody>
          <a:bodyPr>
            <a:normAutofit/>
          </a:bodyPr>
          <a:lstStyle/>
          <a:p>
            <a:pPr algn="ctr"/>
            <a:r>
              <a:rPr lang="en-US" sz="7200" dirty="0">
                <a:latin typeface="Algerian" panose="04020705040A02060702" pitchFamily="82" charset="0"/>
              </a:rPr>
              <a:t>LCD 16X2 i2c</a:t>
            </a:r>
          </a:p>
        </p:txBody>
      </p:sp>
      <p:pic>
        <p:nvPicPr>
          <p:cNvPr id="2050" name="Picture 2" descr="ESP8266 NodeMCU 16×2 LCD Interface | Circuits4you.com">
            <a:extLst>
              <a:ext uri="{FF2B5EF4-FFF2-40B4-BE49-F238E27FC236}">
                <a16:creationId xmlns:a16="http://schemas.microsoft.com/office/drawing/2014/main" id="{3A8E2954-2936-4073-992C-0FD4E4D23D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4721" y="1737360"/>
            <a:ext cx="6793329" cy="462187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5FD6ED5-FCE5-4E07-B145-9CF40D94EE67}"/>
              </a:ext>
            </a:extLst>
          </p:cNvPr>
          <p:cNvSpPr txBox="1">
            <a:spLocks/>
          </p:cNvSpPr>
          <p:nvPr/>
        </p:nvSpPr>
        <p:spPr>
          <a:xfrm>
            <a:off x="7162800" y="1737360"/>
            <a:ext cx="5029200" cy="447294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7200">
                <a:latin typeface="Algerian" panose="04020705040A02060702" pitchFamily="82" charset="0"/>
              </a:rPr>
              <a:t>LCD 16X2 i2c</a:t>
            </a:r>
            <a:endParaRPr lang="en-US" sz="7200" dirty="0">
              <a:latin typeface="Algerian" panose="04020705040A02060702" pitchFamily="82" charset="0"/>
            </a:endParaRPr>
          </a:p>
        </p:txBody>
      </p:sp>
    </p:spTree>
    <p:extLst>
      <p:ext uri="{BB962C8B-B14F-4D97-AF65-F5344CB8AC3E}">
        <p14:creationId xmlns:p14="http://schemas.microsoft.com/office/powerpoint/2010/main" val="11833405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extLst>
              <a:ext uri="{837473B0-CC2E-450A-ABE3-18F120FF3D39}">
                <a1611:picAttrSrcUrl xmlns:a1611="http://schemas.microsoft.com/office/drawing/2016/11/main" r:id="rId3"/>
              </a:ext>
            </a:extLst>
          </a:blip>
          <a:srcRect/>
          <a:stretch>
            <a:fillRect l="-77000" r="-7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01AE-CBF5-4FF9-A15C-C86BEAF642AF}"/>
              </a:ext>
            </a:extLst>
          </p:cNvPr>
          <p:cNvSpPr>
            <a:spLocks noGrp="1"/>
          </p:cNvSpPr>
          <p:nvPr>
            <p:ph type="title"/>
          </p:nvPr>
        </p:nvSpPr>
        <p:spPr/>
        <p:txBody>
          <a:bodyPr/>
          <a:lstStyle/>
          <a:p>
            <a:r>
              <a:rPr lang="en-US" dirty="0">
                <a:latin typeface="Algerian" panose="04020705040A02060702" pitchFamily="82" charset="0"/>
              </a:rPr>
              <a:t>FLOW DIAGRAM</a:t>
            </a:r>
          </a:p>
        </p:txBody>
      </p:sp>
      <p:pic>
        <p:nvPicPr>
          <p:cNvPr id="5" name="Content Placeholder 4">
            <a:extLst>
              <a:ext uri="{FF2B5EF4-FFF2-40B4-BE49-F238E27FC236}">
                <a16:creationId xmlns:a16="http://schemas.microsoft.com/office/drawing/2014/main" id="{CA8438C1-B01B-4CBF-8491-D6794D273755}"/>
              </a:ext>
            </a:extLst>
          </p:cNvPr>
          <p:cNvPicPr>
            <a:picLocks noGrp="1" noChangeAspect="1"/>
          </p:cNvPicPr>
          <p:nvPr>
            <p:ph idx="1"/>
          </p:nvPr>
        </p:nvPicPr>
        <p:blipFill>
          <a:blip r:embed="rId4"/>
          <a:stretch>
            <a:fillRect/>
          </a:stretch>
        </p:blipFill>
        <p:spPr>
          <a:xfrm>
            <a:off x="7292997" y="714513"/>
            <a:ext cx="4695803" cy="5645090"/>
          </a:xfrm>
        </p:spPr>
      </p:pic>
      <p:sp>
        <p:nvSpPr>
          <p:cNvPr id="6" name="Title 1">
            <a:extLst>
              <a:ext uri="{FF2B5EF4-FFF2-40B4-BE49-F238E27FC236}">
                <a16:creationId xmlns:a16="http://schemas.microsoft.com/office/drawing/2014/main" id="{4490D0A5-834A-482A-8FD8-1851895BF907}"/>
              </a:ext>
            </a:extLst>
          </p:cNvPr>
          <p:cNvSpPr txBox="1">
            <a:spLocks/>
          </p:cNvSpPr>
          <p:nvPr/>
        </p:nvSpPr>
        <p:spPr>
          <a:xfrm>
            <a:off x="735330" y="1737360"/>
            <a:ext cx="6903720" cy="462224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400" b="1" dirty="0">
              <a:latin typeface="Bradley Hand ITC" panose="03070402050302030203" pitchFamily="66" charset="0"/>
            </a:endParaRPr>
          </a:p>
        </p:txBody>
      </p:sp>
      <p:sp>
        <p:nvSpPr>
          <p:cNvPr id="8" name="Content Placeholder 2">
            <a:extLst>
              <a:ext uri="{FF2B5EF4-FFF2-40B4-BE49-F238E27FC236}">
                <a16:creationId xmlns:a16="http://schemas.microsoft.com/office/drawing/2014/main" id="{E3FA6A1A-B2C4-49B7-A7DE-B241B2036BC0}"/>
              </a:ext>
            </a:extLst>
          </p:cNvPr>
          <p:cNvSpPr txBox="1">
            <a:spLocks/>
          </p:cNvSpPr>
          <p:nvPr/>
        </p:nvSpPr>
        <p:spPr>
          <a:xfrm>
            <a:off x="735330" y="1936113"/>
            <a:ext cx="7315200" cy="4851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b="1" dirty="0">
                <a:latin typeface="Bradley Hand ITC" panose="03070402050302030203" pitchFamily="66" charset="0"/>
              </a:rPr>
              <a:t>We have used Node MCU ESP8266 in our project which can connect our project objects and let data transfer using the Wi-Fi protocol. </a:t>
            </a:r>
          </a:p>
          <a:p>
            <a:r>
              <a:rPr lang="en-US" sz="2800" b="1" dirty="0">
                <a:latin typeface="Bradley Hand ITC" panose="03070402050302030203" pitchFamily="66" charset="0"/>
              </a:rPr>
              <a:t>We have used a number of IR sensors in our project to detect the motion of cars which have occupied the parking space. IR sensors work using radar technology by hitting nearby objects with infrared radiation and capturing the presence and movement of the nearby cars. </a:t>
            </a:r>
          </a:p>
        </p:txBody>
      </p:sp>
    </p:spTree>
    <p:extLst>
      <p:ext uri="{BB962C8B-B14F-4D97-AF65-F5344CB8AC3E}">
        <p14:creationId xmlns:p14="http://schemas.microsoft.com/office/powerpoint/2010/main" val="21582254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heel(1)">
                                      <p:cBhvr>
                                        <p:cTn id="14" dur="20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wheel(1)">
                                      <p:cBhvr>
                                        <p:cTn id="19" dur="2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D07F-C135-43E1-9305-DE0CD788B1F3}"/>
              </a:ext>
            </a:extLst>
          </p:cNvPr>
          <p:cNvSpPr>
            <a:spLocks noGrp="1"/>
          </p:cNvSpPr>
          <p:nvPr>
            <p:ph type="title"/>
          </p:nvPr>
        </p:nvSpPr>
        <p:spPr>
          <a:xfrm>
            <a:off x="1066800" y="190500"/>
            <a:ext cx="10058400" cy="1051560"/>
          </a:xfrm>
        </p:spPr>
        <p:txBody>
          <a:bodyPr/>
          <a:lstStyle/>
          <a:p>
            <a:pPr algn="ctr"/>
            <a:r>
              <a:rPr lang="en-US" dirty="0">
                <a:latin typeface="Algerian" panose="04020705040A02060702" pitchFamily="82" charset="0"/>
              </a:rPr>
              <a:t>WORKING of our project</a:t>
            </a:r>
          </a:p>
        </p:txBody>
      </p:sp>
      <p:sp>
        <p:nvSpPr>
          <p:cNvPr id="3" name="Content Placeholder 2">
            <a:extLst>
              <a:ext uri="{FF2B5EF4-FFF2-40B4-BE49-F238E27FC236}">
                <a16:creationId xmlns:a16="http://schemas.microsoft.com/office/drawing/2014/main" id="{B0154A7D-FA5C-4056-8A38-BF2218140505}"/>
              </a:ext>
            </a:extLst>
          </p:cNvPr>
          <p:cNvSpPr>
            <a:spLocks noGrp="1"/>
          </p:cNvSpPr>
          <p:nvPr>
            <p:ph idx="1"/>
          </p:nvPr>
        </p:nvSpPr>
        <p:spPr>
          <a:xfrm>
            <a:off x="819150" y="1485900"/>
            <a:ext cx="10336530" cy="4383194"/>
          </a:xfrm>
          <a:blipFill dpi="0" rotWithShape="1">
            <a:blip r:embed="rId4">
              <a:alphaModFix amt="22000"/>
            </a:blip>
            <a:srcRect/>
            <a:tile tx="0" ty="0" sx="100000" sy="100000" flip="none" algn="tl"/>
          </a:blipFill>
        </p:spPr>
        <p:txBody>
          <a:bodyPr/>
          <a:lstStyle/>
          <a:p>
            <a:r>
              <a:rPr lang="en-US" b="1" dirty="0">
                <a:latin typeface="Bradley Hand ITC" panose="03070402050302030203" pitchFamily="66" charset="0"/>
              </a:rPr>
              <a:t>The working of this project revolves around identifying the vacant spots for parking our car so that the process of car parking becomes less cumbersome. </a:t>
            </a:r>
          </a:p>
          <a:p>
            <a:r>
              <a:rPr lang="en-US" b="1" dirty="0">
                <a:latin typeface="Bradley Hand ITC" panose="03070402050302030203" pitchFamily="66" charset="0"/>
              </a:rPr>
              <a:t>We have used Node MCU ESP8266 in our project which can connect our project objects and let data transfer using the Wi-Fi protocol. </a:t>
            </a:r>
          </a:p>
          <a:p>
            <a:r>
              <a:rPr lang="en-US" b="1" dirty="0">
                <a:latin typeface="Bradley Hand ITC" panose="03070402050302030203" pitchFamily="66" charset="0"/>
              </a:rPr>
              <a:t>We have used a number of IR sensors in our project to detect the motion of cars which have occupied the parking space. IR sensors work using radar technology by hitting nearby objects with infrared radiation and capturing the presence and movement of the nearby cars. </a:t>
            </a:r>
          </a:p>
          <a:p>
            <a:r>
              <a:rPr lang="en-US" b="1" dirty="0">
                <a:latin typeface="Bradley Hand ITC" panose="03070402050302030203" pitchFamily="66" charset="0"/>
              </a:rPr>
              <a:t>We can display the real-time information of the nearby cars around us with the help of an LCD monitor by connecting it to our circuit through the use of jumping wires. </a:t>
            </a:r>
          </a:p>
          <a:p>
            <a:r>
              <a:rPr lang="en-US" b="1" dirty="0">
                <a:latin typeface="Bradley Hand ITC" panose="03070402050302030203" pitchFamily="66" charset="0"/>
              </a:rPr>
              <a:t>Finally, we have send our data to a mobile application through the help of Node MCU ESP8266 by connecting it to an IOT cloud based Think speak server. The end users can get information about the nearby vacant parking spots through the help of this app.</a:t>
            </a:r>
          </a:p>
        </p:txBody>
      </p:sp>
    </p:spTree>
    <p:extLst>
      <p:ext uri="{BB962C8B-B14F-4D97-AF65-F5344CB8AC3E}">
        <p14:creationId xmlns:p14="http://schemas.microsoft.com/office/powerpoint/2010/main" val="131157181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164</TotalTime>
  <Words>718</Words>
  <Application>Microsoft Office PowerPoint</Application>
  <PresentationFormat>Widescreen</PresentationFormat>
  <Paragraphs>57</Paragraphs>
  <Slides>19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Bradley Hand ITC</vt:lpstr>
      <vt:lpstr>Calibri</vt:lpstr>
      <vt:lpstr>Calibri Light</vt:lpstr>
      <vt:lpstr>Retrospect</vt:lpstr>
      <vt:lpstr>COMPUTER HARDWARE AND SOFTWARE</vt:lpstr>
      <vt:lpstr>PROBLEM STATEMENT</vt:lpstr>
      <vt:lpstr>OUR SOLUTION</vt:lpstr>
      <vt:lpstr>HARDWARE USED</vt:lpstr>
      <vt:lpstr>INFRARED SENSOR</vt:lpstr>
      <vt:lpstr>NODE MCU</vt:lpstr>
      <vt:lpstr>LCD 16X2 i2c</vt:lpstr>
      <vt:lpstr>FLOW DIAGRAM</vt:lpstr>
      <vt:lpstr>WORKING of our project</vt:lpstr>
      <vt:lpstr>PowerPoint Presentation</vt:lpstr>
      <vt:lpstr>CODE</vt:lpstr>
      <vt:lpstr>CODE</vt:lpstr>
      <vt:lpstr>OUR HARDWARE </vt:lpstr>
      <vt:lpstr>Demonstration Video</vt:lpstr>
      <vt:lpstr>DEMONSTRATION Video</vt:lpstr>
      <vt:lpstr>OUR MOBILE APP</vt:lpstr>
      <vt:lpstr>OUR web APP</vt:lpstr>
      <vt:lpstr>FUTURE ADVANCEMENT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HARDWARE AND SOFTWARE</dc:title>
  <dc:creator>vishal verma</dc:creator>
  <cp:lastModifiedBy>vishal verma</cp:lastModifiedBy>
  <cp:revision>8</cp:revision>
  <dcterms:created xsi:type="dcterms:W3CDTF">2022-03-28T15:02:22Z</dcterms:created>
  <dcterms:modified xsi:type="dcterms:W3CDTF">2022-03-28T17:47:02Z</dcterms:modified>
</cp:coreProperties>
</file>